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Roboto Bold" charset="1" panose="02000000000000000000"/>
      <p:regular r:id="rId14"/>
    </p:embeddedFont>
    <p:embeddedFont>
      <p:font typeface="Lato Bold" charset="1" panose="020F0502020204030203"/>
      <p:regular r:id="rId15"/>
    </p:embeddedFont>
    <p:embeddedFont>
      <p:font typeface="Roboto" charset="1" panose="020000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jpe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11" Target="../media/image20.svg" Type="http://schemas.openxmlformats.org/officeDocument/2006/relationships/image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9.png" Type="http://schemas.openxmlformats.org/officeDocument/2006/relationships/image"/><Relationship Id="rId11" Target="../media/image30.svg" Type="http://schemas.openxmlformats.org/officeDocument/2006/relationships/image"/><Relationship Id="rId12" Target="../media/image31.png" Type="http://schemas.openxmlformats.org/officeDocument/2006/relationships/image"/><Relationship Id="rId13" Target="../media/image32.svg" Type="http://schemas.openxmlformats.org/officeDocument/2006/relationships/image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Relationship Id="rId6" Target="../media/image25.png" Type="http://schemas.openxmlformats.org/officeDocument/2006/relationships/image"/><Relationship Id="rId7" Target="../media/image26.svg" Type="http://schemas.openxmlformats.org/officeDocument/2006/relationships/image"/><Relationship Id="rId8" Target="../media/image27.png" Type="http://schemas.openxmlformats.org/officeDocument/2006/relationships/image"/><Relationship Id="rId9" Target="../media/image2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34.jpeg" Type="http://schemas.openxmlformats.org/officeDocument/2006/relationships/image"/><Relationship Id="rId4" Target="../media/image35.png" Type="http://schemas.openxmlformats.org/officeDocument/2006/relationships/image"/><Relationship Id="rId5" Target="../media/image36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Relationship Id="rId3" Target="../media/image38.svg" Type="http://schemas.openxmlformats.org/officeDocument/2006/relationships/image"/><Relationship Id="rId4" Target="../media/image39.png" Type="http://schemas.openxmlformats.org/officeDocument/2006/relationships/image"/><Relationship Id="rId5" Target="../media/image40.svg" Type="http://schemas.openxmlformats.org/officeDocument/2006/relationships/image"/><Relationship Id="rId6" Target="../media/image41.png" Type="http://schemas.openxmlformats.org/officeDocument/2006/relationships/image"/><Relationship Id="rId7" Target="../media/image42.svg" Type="http://schemas.openxmlformats.org/officeDocument/2006/relationships/image"/><Relationship Id="rId8" Target="../media/image3.png" Type="http://schemas.openxmlformats.org/officeDocument/2006/relationships/image"/><Relationship Id="rId9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32735" y="6147081"/>
            <a:ext cx="2694823" cy="655788"/>
            <a:chOff x="0" y="0"/>
            <a:chExt cx="1670016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0016" cy="406400"/>
            </a:xfrm>
            <a:custGeom>
              <a:avLst/>
              <a:gdLst/>
              <a:ahLst/>
              <a:cxnLst/>
              <a:rect r="r" b="b" t="t" l="l"/>
              <a:pathLst>
                <a:path h="406400" w="1670016">
                  <a:moveTo>
                    <a:pt x="1466816" y="0"/>
                  </a:moveTo>
                  <a:cubicBezTo>
                    <a:pt x="1579040" y="0"/>
                    <a:pt x="1670016" y="90976"/>
                    <a:pt x="1670016" y="203200"/>
                  </a:cubicBezTo>
                  <a:cubicBezTo>
                    <a:pt x="1670016" y="315424"/>
                    <a:pt x="1579040" y="406400"/>
                    <a:pt x="146681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1670016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932735" y="6147081"/>
            <a:ext cx="2069367" cy="655788"/>
            <a:chOff x="0" y="0"/>
            <a:chExt cx="1282413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13" cy="406400"/>
            </a:xfrm>
            <a:custGeom>
              <a:avLst/>
              <a:gdLst/>
              <a:ahLst/>
              <a:cxnLst/>
              <a:rect r="r" b="b" t="t" l="l"/>
              <a:pathLst>
                <a:path h="406400" w="1282413">
                  <a:moveTo>
                    <a:pt x="1079213" y="0"/>
                  </a:moveTo>
                  <a:cubicBezTo>
                    <a:pt x="1191437" y="0"/>
                    <a:pt x="1282413" y="90976"/>
                    <a:pt x="1282413" y="203200"/>
                  </a:cubicBezTo>
                  <a:cubicBezTo>
                    <a:pt x="1282413" y="315424"/>
                    <a:pt x="1191437" y="406400"/>
                    <a:pt x="107921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434C8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1282413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4150974" y="6258654"/>
            <a:ext cx="289387" cy="432642"/>
          </a:xfrm>
          <a:custGeom>
            <a:avLst/>
            <a:gdLst/>
            <a:ahLst/>
            <a:cxnLst/>
            <a:rect r="r" b="b" t="t" l="l"/>
            <a:pathLst>
              <a:path h="432642" w="289387">
                <a:moveTo>
                  <a:pt x="0" y="0"/>
                </a:moveTo>
                <a:lnTo>
                  <a:pt x="289387" y="0"/>
                </a:lnTo>
                <a:lnTo>
                  <a:pt x="289387" y="432642"/>
                </a:lnTo>
                <a:lnTo>
                  <a:pt x="0" y="4326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9793317" y="1331761"/>
            <a:ext cx="277095" cy="277095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AutoShape 12" id="12"/>
          <p:cNvSpPr/>
          <p:nvPr/>
        </p:nvSpPr>
        <p:spPr>
          <a:xfrm>
            <a:off x="7063007" y="8709132"/>
            <a:ext cx="378017" cy="0"/>
          </a:xfrm>
          <a:prstGeom prst="line">
            <a:avLst/>
          </a:prstGeom>
          <a:ln cap="rnd" w="95250">
            <a:solidFill>
              <a:srgbClr val="479F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7612474" y="8709132"/>
            <a:ext cx="852023" cy="0"/>
          </a:xfrm>
          <a:prstGeom prst="line">
            <a:avLst/>
          </a:prstGeom>
          <a:ln cap="rnd" w="95250">
            <a:solidFill>
              <a:srgbClr val="434C8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10213914" y="1331761"/>
            <a:ext cx="277095" cy="277095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634510" y="1331761"/>
            <a:ext cx="277095" cy="277095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5400000">
            <a:off x="16212517" y="8336160"/>
            <a:ext cx="277095" cy="277095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5400000">
            <a:off x="16212517" y="8756757"/>
            <a:ext cx="277095" cy="277095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5400000">
            <a:off x="15763476" y="8336160"/>
            <a:ext cx="277095" cy="277095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5400000">
            <a:off x="15763476" y="8756757"/>
            <a:ext cx="277095" cy="277095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32" id="32" descr="Upscale Image"/>
          <p:cNvSpPr/>
          <p:nvPr/>
        </p:nvSpPr>
        <p:spPr>
          <a:xfrm flipH="false" flipV="false" rot="0">
            <a:off x="1028700" y="1331761"/>
            <a:ext cx="1841591" cy="1588888"/>
          </a:xfrm>
          <a:custGeom>
            <a:avLst/>
            <a:gdLst/>
            <a:ahLst/>
            <a:cxnLst/>
            <a:rect r="r" b="b" t="t" l="l"/>
            <a:pathLst>
              <a:path h="1588888" w="1841591">
                <a:moveTo>
                  <a:pt x="0" y="0"/>
                </a:moveTo>
                <a:lnTo>
                  <a:pt x="1841591" y="0"/>
                </a:lnTo>
                <a:lnTo>
                  <a:pt x="1841591" y="1588888"/>
                </a:lnTo>
                <a:lnTo>
                  <a:pt x="0" y="15888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454" t="-26774" r="-11664" b="-2056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0070412" y="2731842"/>
            <a:ext cx="4666881" cy="2724292"/>
          </a:xfrm>
          <a:custGeom>
            <a:avLst/>
            <a:gdLst/>
            <a:ahLst/>
            <a:cxnLst/>
            <a:rect r="r" b="b" t="t" l="l"/>
            <a:pathLst>
              <a:path h="2724292" w="4666881">
                <a:moveTo>
                  <a:pt x="0" y="0"/>
                </a:moveTo>
                <a:lnTo>
                  <a:pt x="4666881" y="0"/>
                </a:lnTo>
                <a:lnTo>
                  <a:pt x="4666881" y="2724291"/>
                </a:lnTo>
                <a:lnTo>
                  <a:pt x="0" y="27242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19050" cap="rnd">
            <a:solidFill>
              <a:srgbClr val="FF3131"/>
            </a:solidFill>
            <a:prstDash val="solid"/>
            <a:round/>
          </a:ln>
        </p:spPr>
      </p:sp>
      <p:sp>
        <p:nvSpPr>
          <p:cNvPr name="Freeform 34" id="34"/>
          <p:cNvSpPr/>
          <p:nvPr/>
        </p:nvSpPr>
        <p:spPr>
          <a:xfrm flipH="false" flipV="false" rot="0">
            <a:off x="13676176" y="1423114"/>
            <a:ext cx="2122234" cy="2122234"/>
          </a:xfrm>
          <a:custGeom>
            <a:avLst/>
            <a:gdLst/>
            <a:ahLst/>
            <a:cxnLst/>
            <a:rect r="r" b="b" t="t" l="l"/>
            <a:pathLst>
              <a:path h="2122234" w="2122234">
                <a:moveTo>
                  <a:pt x="0" y="0"/>
                </a:moveTo>
                <a:lnTo>
                  <a:pt x="2122234" y="0"/>
                </a:lnTo>
                <a:lnTo>
                  <a:pt x="2122234" y="2122234"/>
                </a:lnTo>
                <a:lnTo>
                  <a:pt x="0" y="21222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13096942" y="3916566"/>
            <a:ext cx="4666881" cy="2718458"/>
          </a:xfrm>
          <a:custGeom>
            <a:avLst/>
            <a:gdLst/>
            <a:ahLst/>
            <a:cxnLst/>
            <a:rect r="r" b="b" t="t" l="l"/>
            <a:pathLst>
              <a:path h="2718458" w="4666881">
                <a:moveTo>
                  <a:pt x="0" y="0"/>
                </a:moveTo>
                <a:lnTo>
                  <a:pt x="4666881" y="0"/>
                </a:lnTo>
                <a:lnTo>
                  <a:pt x="4666881" y="2718458"/>
                </a:lnTo>
                <a:lnTo>
                  <a:pt x="0" y="27184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  <a:ln w="28575" cap="rnd">
            <a:solidFill>
              <a:srgbClr val="FCFCFC"/>
            </a:solidFill>
            <a:prstDash val="solid"/>
            <a:round/>
          </a:ln>
        </p:spPr>
      </p:sp>
      <p:sp>
        <p:nvSpPr>
          <p:cNvPr name="Freeform 36" id="36"/>
          <p:cNvSpPr/>
          <p:nvPr/>
        </p:nvSpPr>
        <p:spPr>
          <a:xfrm flipH="false" flipV="false" rot="0">
            <a:off x="9711941" y="5413858"/>
            <a:ext cx="2122234" cy="2122234"/>
          </a:xfrm>
          <a:custGeom>
            <a:avLst/>
            <a:gdLst/>
            <a:ahLst/>
            <a:cxnLst/>
            <a:rect r="r" b="b" t="t" l="l"/>
            <a:pathLst>
              <a:path h="2122234" w="2122234">
                <a:moveTo>
                  <a:pt x="0" y="0"/>
                </a:moveTo>
                <a:lnTo>
                  <a:pt x="2122233" y="0"/>
                </a:lnTo>
                <a:lnTo>
                  <a:pt x="2122233" y="2122233"/>
                </a:lnTo>
                <a:lnTo>
                  <a:pt x="0" y="21222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11704525" y="4576565"/>
            <a:ext cx="1922387" cy="3364177"/>
          </a:xfrm>
          <a:custGeom>
            <a:avLst/>
            <a:gdLst/>
            <a:ahLst/>
            <a:cxnLst/>
            <a:rect r="r" b="b" t="t" l="l"/>
            <a:pathLst>
              <a:path h="3364177" w="1922387">
                <a:moveTo>
                  <a:pt x="0" y="0"/>
                </a:moveTo>
                <a:lnTo>
                  <a:pt x="1922387" y="0"/>
                </a:lnTo>
                <a:lnTo>
                  <a:pt x="1922387" y="3364177"/>
                </a:lnTo>
                <a:lnTo>
                  <a:pt x="0" y="336417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38" id="38"/>
          <p:cNvSpPr/>
          <p:nvPr/>
        </p:nvSpPr>
        <p:spPr>
          <a:xfrm flipH="false" flipV="false" rot="0">
            <a:off x="1028700" y="8452287"/>
            <a:ext cx="513691" cy="513691"/>
          </a:xfrm>
          <a:custGeom>
            <a:avLst/>
            <a:gdLst/>
            <a:ahLst/>
            <a:cxnLst/>
            <a:rect r="r" b="b" t="t" l="l"/>
            <a:pathLst>
              <a:path h="513691" w="513691">
                <a:moveTo>
                  <a:pt x="0" y="0"/>
                </a:moveTo>
                <a:lnTo>
                  <a:pt x="513691" y="0"/>
                </a:lnTo>
                <a:lnTo>
                  <a:pt x="513691" y="513690"/>
                </a:lnTo>
                <a:lnTo>
                  <a:pt x="0" y="5136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129137" t="-129105" r="-397848" b="-125141"/>
            </a:stretch>
          </a:blipFill>
        </p:spPr>
      </p:sp>
      <p:sp>
        <p:nvSpPr>
          <p:cNvPr name="TextBox 39" id="39"/>
          <p:cNvSpPr txBox="true"/>
          <p:nvPr/>
        </p:nvSpPr>
        <p:spPr>
          <a:xfrm rot="0">
            <a:off x="1542391" y="8503283"/>
            <a:ext cx="4299220" cy="45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99"/>
              </a:lnSpc>
            </a:pPr>
            <a:r>
              <a:rPr lang="en-US" sz="1799" spc="179" b="true">
                <a:solidFill>
                  <a:srgbClr val="434C8F"/>
                </a:solidFill>
                <a:latin typeface="Roboto Bold"/>
                <a:ea typeface="Roboto Bold"/>
                <a:cs typeface="Roboto Bold"/>
                <a:sym typeface="Roboto Bold"/>
              </a:rPr>
              <a:t>TESSERAT - Intellekt bilan cheksiz imkoniyatlar!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932735" y="3678698"/>
            <a:ext cx="3185351" cy="96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EDU-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949496" y="4913842"/>
            <a:ext cx="6753823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Talabalarni nazorat qilish va qo‘llab-quvvatlashni kuchaytirish uchun sun’iy intellekt asosidagi ta’limni boshqarish tizimi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3999412" y="3678698"/>
            <a:ext cx="4465085" cy="96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-CO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161456" y="6343559"/>
            <a:ext cx="2069367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spc="21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Boshlash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2894" y="918888"/>
            <a:ext cx="1421594" cy="2154420"/>
            <a:chOff x="0" y="0"/>
            <a:chExt cx="374412" cy="5674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4412" cy="567419"/>
            </a:xfrm>
            <a:custGeom>
              <a:avLst/>
              <a:gdLst/>
              <a:ahLst/>
              <a:cxnLst/>
              <a:rect r="r" b="b" t="t" l="l"/>
              <a:pathLst>
                <a:path h="567419" w="374412">
                  <a:moveTo>
                    <a:pt x="0" y="0"/>
                  </a:moveTo>
                  <a:lnTo>
                    <a:pt x="374412" y="0"/>
                  </a:lnTo>
                  <a:lnTo>
                    <a:pt x="374412" y="567419"/>
                  </a:lnTo>
                  <a:lnTo>
                    <a:pt x="0" y="567419"/>
                  </a:lnTo>
                  <a:close/>
                </a:path>
              </a:pathLst>
            </a:custGeom>
            <a:solidFill>
              <a:srgbClr val="479F8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374412" cy="538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698888" y="1452185"/>
            <a:ext cx="2122234" cy="2122234"/>
          </a:xfrm>
          <a:custGeom>
            <a:avLst/>
            <a:gdLst/>
            <a:ahLst/>
            <a:cxnLst/>
            <a:rect r="r" b="b" t="t" l="l"/>
            <a:pathLst>
              <a:path h="2122234" w="2122234">
                <a:moveTo>
                  <a:pt x="0" y="0"/>
                </a:moveTo>
                <a:lnTo>
                  <a:pt x="2122234" y="0"/>
                </a:lnTo>
                <a:lnTo>
                  <a:pt x="2122234" y="2122234"/>
                </a:lnTo>
                <a:lnTo>
                  <a:pt x="0" y="21222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702359" y="6588652"/>
            <a:ext cx="2122234" cy="2122234"/>
          </a:xfrm>
          <a:custGeom>
            <a:avLst/>
            <a:gdLst/>
            <a:ahLst/>
            <a:cxnLst/>
            <a:rect r="r" b="b" t="t" l="l"/>
            <a:pathLst>
              <a:path h="2122234" w="2122234">
                <a:moveTo>
                  <a:pt x="0" y="0"/>
                </a:moveTo>
                <a:lnTo>
                  <a:pt x="2122234" y="0"/>
                </a:lnTo>
                <a:lnTo>
                  <a:pt x="2122234" y="2122234"/>
                </a:lnTo>
                <a:lnTo>
                  <a:pt x="0" y="21222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1119485" y="2085969"/>
            <a:ext cx="5235780" cy="6282816"/>
            <a:chOff x="0" y="0"/>
            <a:chExt cx="11062970" cy="1327531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062970" cy="13275311"/>
            </a:xfrm>
            <a:custGeom>
              <a:avLst/>
              <a:gdLst/>
              <a:ahLst/>
              <a:cxnLst/>
              <a:rect r="r" b="b" t="t" l="l"/>
              <a:pathLst>
                <a:path h="13275311" w="11062970">
                  <a:moveTo>
                    <a:pt x="4413250" y="0"/>
                  </a:moveTo>
                  <a:lnTo>
                    <a:pt x="0" y="0"/>
                  </a:lnTo>
                  <a:lnTo>
                    <a:pt x="0" y="13275311"/>
                  </a:lnTo>
                  <a:lnTo>
                    <a:pt x="11062970" y="13275311"/>
                  </a:lnTo>
                  <a:lnTo>
                    <a:pt x="11062970" y="6649720"/>
                  </a:lnTo>
                  <a:cubicBezTo>
                    <a:pt x="11062970" y="2976880"/>
                    <a:pt x="8086090" y="0"/>
                    <a:pt x="4413250" y="0"/>
                  </a:cubicBezTo>
                  <a:close/>
                </a:path>
              </a:pathLst>
            </a:custGeom>
            <a:blipFill>
              <a:blip r:embed="rId4"/>
              <a:stretch>
                <a:fillRect l="-102554" t="0" r="-10774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560341" y="7372675"/>
            <a:ext cx="277095" cy="277095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980937" y="7372675"/>
            <a:ext cx="277095" cy="277095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401534" y="7372675"/>
            <a:ext cx="277095" cy="277095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5400000">
            <a:off x="16212517" y="1526825"/>
            <a:ext cx="277095" cy="277095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5400000">
            <a:off x="16212517" y="1947422"/>
            <a:ext cx="277095" cy="277095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5400000">
            <a:off x="15763476" y="1526825"/>
            <a:ext cx="277095" cy="277095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5400000">
            <a:off x="15763476" y="1947422"/>
            <a:ext cx="277095" cy="277095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1932735" y="1472796"/>
            <a:ext cx="6982544" cy="751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Bozor muammosi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932735" y="3564894"/>
            <a:ext cx="6982544" cy="421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520"/>
              </a:lnSpc>
              <a:buFont typeface="Arial"/>
              <a:buChar char="•"/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Talabalarning bilim darajasini real vaqtda kuzatishning imkoni yo‘qligi</a:t>
            </a:r>
          </a:p>
          <a:p>
            <a:pPr algn="l" marL="453390" indent="-226695" lvl="1">
              <a:lnSpc>
                <a:spcPts val="2520"/>
              </a:lnSpc>
              <a:buFont typeface="Arial"/>
              <a:buChar char="•"/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O‘quvchilarga individual yondashuvning yetishmovchiligi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Ota-onalar va o‘qituvchilar uchun shaffof monitoring tizimining yo‘qligi</a:t>
            </a:r>
          </a:p>
          <a:p>
            <a:pPr algn="l" marL="453390" indent="-226695" lvl="1">
              <a:lnSpc>
                <a:spcPts val="2520"/>
              </a:lnSpc>
              <a:buFont typeface="Arial"/>
              <a:buChar char="•"/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Dars davomati va mashg‘ulotlarni samarali rejalashtirish muammolari</a:t>
            </a:r>
          </a:p>
          <a:p>
            <a:pPr algn="l" marL="453390" indent="-226695" lvl="1">
              <a:lnSpc>
                <a:spcPts val="2520"/>
              </a:lnSpc>
              <a:buFont typeface="Arial"/>
              <a:buChar char="•"/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Ta’lim jarayonida raqamli texnologiyalardan yetarlicha foydalanilmaslik</a:t>
            </a:r>
          </a:p>
          <a:p>
            <a:pPr algn="l" marL="453390" indent="-226695" lvl="1">
              <a:lnSpc>
                <a:spcPts val="2520"/>
              </a:lnSpc>
              <a:buFont typeface="Arial"/>
              <a:buChar char="•"/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Sun’iy intellekt asosida o‘quv jarayonini shaxsiylashtirishning yo‘qligi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-5400000">
            <a:off x="143279" y="1980118"/>
            <a:ext cx="1187364" cy="751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01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803248" y="7810620"/>
            <a:ext cx="6982544" cy="558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Bizning loyiha aynan shu muammolarni sun’iy intellekt yordamida hal qilishga qaratilgan!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932735" y="2503777"/>
            <a:ext cx="6982544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true">
                <a:solidFill>
                  <a:srgbClr val="1B1B1B"/>
                </a:solidFill>
                <a:latin typeface="Roboto Bold"/>
                <a:ea typeface="Roboto Bold"/>
                <a:cs typeface="Roboto Bold"/>
                <a:sym typeface="Roboto Bold"/>
              </a:rPr>
              <a:t>Hozirgi kunda ta’lim muassasalarida quyidagi muammolar kuzatilmoqda:</a:t>
            </a:r>
          </a:p>
          <a:p>
            <a:pPr algn="l">
              <a:lnSpc>
                <a:spcPts val="252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86617" y="1980063"/>
            <a:ext cx="1421594" cy="2154420"/>
            <a:chOff x="0" y="0"/>
            <a:chExt cx="374412" cy="5674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4412" cy="567419"/>
            </a:xfrm>
            <a:custGeom>
              <a:avLst/>
              <a:gdLst/>
              <a:ahLst/>
              <a:cxnLst/>
              <a:rect r="r" b="b" t="t" l="l"/>
              <a:pathLst>
                <a:path h="567419" w="374412">
                  <a:moveTo>
                    <a:pt x="0" y="0"/>
                  </a:moveTo>
                  <a:lnTo>
                    <a:pt x="374412" y="0"/>
                  </a:lnTo>
                  <a:lnTo>
                    <a:pt x="374412" y="567419"/>
                  </a:lnTo>
                  <a:lnTo>
                    <a:pt x="0" y="567419"/>
                  </a:lnTo>
                  <a:close/>
                </a:path>
              </a:pathLst>
            </a:custGeom>
            <a:solidFill>
              <a:srgbClr val="479F8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374412" cy="538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932735" y="3787381"/>
            <a:ext cx="2664834" cy="4482284"/>
            <a:chOff x="0" y="0"/>
            <a:chExt cx="701849" cy="11805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01849" cy="1180519"/>
            </a:xfrm>
            <a:custGeom>
              <a:avLst/>
              <a:gdLst/>
              <a:ahLst/>
              <a:cxnLst/>
              <a:rect r="r" b="b" t="t" l="l"/>
              <a:pathLst>
                <a:path h="1180519" w="701849">
                  <a:moveTo>
                    <a:pt x="72630" y="0"/>
                  </a:moveTo>
                  <a:lnTo>
                    <a:pt x="629219" y="0"/>
                  </a:lnTo>
                  <a:cubicBezTo>
                    <a:pt x="648482" y="0"/>
                    <a:pt x="666956" y="7652"/>
                    <a:pt x="680576" y="21273"/>
                  </a:cubicBezTo>
                  <a:cubicBezTo>
                    <a:pt x="694197" y="34894"/>
                    <a:pt x="701849" y="53368"/>
                    <a:pt x="701849" y="72630"/>
                  </a:cubicBezTo>
                  <a:lnTo>
                    <a:pt x="701849" y="1107889"/>
                  </a:lnTo>
                  <a:cubicBezTo>
                    <a:pt x="701849" y="1127152"/>
                    <a:pt x="694197" y="1145626"/>
                    <a:pt x="680576" y="1159246"/>
                  </a:cubicBezTo>
                  <a:cubicBezTo>
                    <a:pt x="666956" y="1172867"/>
                    <a:pt x="648482" y="1180519"/>
                    <a:pt x="629219" y="1180519"/>
                  </a:cubicBezTo>
                  <a:lnTo>
                    <a:pt x="72630" y="1180519"/>
                  </a:lnTo>
                  <a:cubicBezTo>
                    <a:pt x="53368" y="1180519"/>
                    <a:pt x="34894" y="1172867"/>
                    <a:pt x="21273" y="1159246"/>
                  </a:cubicBezTo>
                  <a:cubicBezTo>
                    <a:pt x="7652" y="1145626"/>
                    <a:pt x="0" y="1127152"/>
                    <a:pt x="0" y="1107889"/>
                  </a:cubicBezTo>
                  <a:lnTo>
                    <a:pt x="0" y="72630"/>
                  </a:lnTo>
                  <a:cubicBezTo>
                    <a:pt x="0" y="53368"/>
                    <a:pt x="7652" y="34894"/>
                    <a:pt x="21273" y="21273"/>
                  </a:cubicBezTo>
                  <a:cubicBezTo>
                    <a:pt x="34894" y="7652"/>
                    <a:pt x="53368" y="0"/>
                    <a:pt x="7263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434C8F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701849" cy="1151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872159" y="3787381"/>
            <a:ext cx="2664834" cy="4482284"/>
            <a:chOff x="0" y="0"/>
            <a:chExt cx="701849" cy="11805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01849" cy="1180519"/>
            </a:xfrm>
            <a:custGeom>
              <a:avLst/>
              <a:gdLst/>
              <a:ahLst/>
              <a:cxnLst/>
              <a:rect r="r" b="b" t="t" l="l"/>
              <a:pathLst>
                <a:path h="1180519" w="701849">
                  <a:moveTo>
                    <a:pt x="72630" y="0"/>
                  </a:moveTo>
                  <a:lnTo>
                    <a:pt x="629219" y="0"/>
                  </a:lnTo>
                  <a:cubicBezTo>
                    <a:pt x="648482" y="0"/>
                    <a:pt x="666956" y="7652"/>
                    <a:pt x="680576" y="21273"/>
                  </a:cubicBezTo>
                  <a:cubicBezTo>
                    <a:pt x="694197" y="34894"/>
                    <a:pt x="701849" y="53368"/>
                    <a:pt x="701849" y="72630"/>
                  </a:cubicBezTo>
                  <a:lnTo>
                    <a:pt x="701849" y="1107889"/>
                  </a:lnTo>
                  <a:cubicBezTo>
                    <a:pt x="701849" y="1127152"/>
                    <a:pt x="694197" y="1145626"/>
                    <a:pt x="680576" y="1159246"/>
                  </a:cubicBezTo>
                  <a:cubicBezTo>
                    <a:pt x="666956" y="1172867"/>
                    <a:pt x="648482" y="1180519"/>
                    <a:pt x="629219" y="1180519"/>
                  </a:cubicBezTo>
                  <a:lnTo>
                    <a:pt x="72630" y="1180519"/>
                  </a:lnTo>
                  <a:cubicBezTo>
                    <a:pt x="53368" y="1180519"/>
                    <a:pt x="34894" y="1172867"/>
                    <a:pt x="21273" y="1159246"/>
                  </a:cubicBezTo>
                  <a:cubicBezTo>
                    <a:pt x="7652" y="1145626"/>
                    <a:pt x="0" y="1127152"/>
                    <a:pt x="0" y="1107889"/>
                  </a:cubicBezTo>
                  <a:lnTo>
                    <a:pt x="0" y="72630"/>
                  </a:lnTo>
                  <a:cubicBezTo>
                    <a:pt x="0" y="53368"/>
                    <a:pt x="7652" y="34894"/>
                    <a:pt x="21273" y="21273"/>
                  </a:cubicBezTo>
                  <a:cubicBezTo>
                    <a:pt x="34894" y="7652"/>
                    <a:pt x="53368" y="0"/>
                    <a:pt x="7263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434C8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701849" cy="1151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811583" y="3787381"/>
            <a:ext cx="2664834" cy="4482284"/>
            <a:chOff x="0" y="0"/>
            <a:chExt cx="701849" cy="11805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01849" cy="1180519"/>
            </a:xfrm>
            <a:custGeom>
              <a:avLst/>
              <a:gdLst/>
              <a:ahLst/>
              <a:cxnLst/>
              <a:rect r="r" b="b" t="t" l="l"/>
              <a:pathLst>
                <a:path h="1180519" w="701849">
                  <a:moveTo>
                    <a:pt x="72630" y="0"/>
                  </a:moveTo>
                  <a:lnTo>
                    <a:pt x="629219" y="0"/>
                  </a:lnTo>
                  <a:cubicBezTo>
                    <a:pt x="648482" y="0"/>
                    <a:pt x="666956" y="7652"/>
                    <a:pt x="680576" y="21273"/>
                  </a:cubicBezTo>
                  <a:cubicBezTo>
                    <a:pt x="694197" y="34894"/>
                    <a:pt x="701849" y="53368"/>
                    <a:pt x="701849" y="72630"/>
                  </a:cubicBezTo>
                  <a:lnTo>
                    <a:pt x="701849" y="1107889"/>
                  </a:lnTo>
                  <a:cubicBezTo>
                    <a:pt x="701849" y="1127152"/>
                    <a:pt x="694197" y="1145626"/>
                    <a:pt x="680576" y="1159246"/>
                  </a:cubicBezTo>
                  <a:cubicBezTo>
                    <a:pt x="666956" y="1172867"/>
                    <a:pt x="648482" y="1180519"/>
                    <a:pt x="629219" y="1180519"/>
                  </a:cubicBezTo>
                  <a:lnTo>
                    <a:pt x="72630" y="1180519"/>
                  </a:lnTo>
                  <a:cubicBezTo>
                    <a:pt x="53368" y="1180519"/>
                    <a:pt x="34894" y="1172867"/>
                    <a:pt x="21273" y="1159246"/>
                  </a:cubicBezTo>
                  <a:cubicBezTo>
                    <a:pt x="7652" y="1145626"/>
                    <a:pt x="0" y="1127152"/>
                    <a:pt x="0" y="1107889"/>
                  </a:cubicBezTo>
                  <a:lnTo>
                    <a:pt x="0" y="72630"/>
                  </a:lnTo>
                  <a:cubicBezTo>
                    <a:pt x="0" y="53368"/>
                    <a:pt x="7652" y="34894"/>
                    <a:pt x="21273" y="21273"/>
                  </a:cubicBezTo>
                  <a:cubicBezTo>
                    <a:pt x="34894" y="7652"/>
                    <a:pt x="53368" y="0"/>
                    <a:pt x="7263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434C8F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701849" cy="1151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751007" y="3787381"/>
            <a:ext cx="2664834" cy="4482284"/>
            <a:chOff x="0" y="0"/>
            <a:chExt cx="701849" cy="118051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01849" cy="1180519"/>
            </a:xfrm>
            <a:custGeom>
              <a:avLst/>
              <a:gdLst/>
              <a:ahLst/>
              <a:cxnLst/>
              <a:rect r="r" b="b" t="t" l="l"/>
              <a:pathLst>
                <a:path h="1180519" w="701849">
                  <a:moveTo>
                    <a:pt x="72630" y="0"/>
                  </a:moveTo>
                  <a:lnTo>
                    <a:pt x="629219" y="0"/>
                  </a:lnTo>
                  <a:cubicBezTo>
                    <a:pt x="648482" y="0"/>
                    <a:pt x="666956" y="7652"/>
                    <a:pt x="680576" y="21273"/>
                  </a:cubicBezTo>
                  <a:cubicBezTo>
                    <a:pt x="694197" y="34894"/>
                    <a:pt x="701849" y="53368"/>
                    <a:pt x="701849" y="72630"/>
                  </a:cubicBezTo>
                  <a:lnTo>
                    <a:pt x="701849" y="1107889"/>
                  </a:lnTo>
                  <a:cubicBezTo>
                    <a:pt x="701849" y="1127152"/>
                    <a:pt x="694197" y="1145626"/>
                    <a:pt x="680576" y="1159246"/>
                  </a:cubicBezTo>
                  <a:cubicBezTo>
                    <a:pt x="666956" y="1172867"/>
                    <a:pt x="648482" y="1180519"/>
                    <a:pt x="629219" y="1180519"/>
                  </a:cubicBezTo>
                  <a:lnTo>
                    <a:pt x="72630" y="1180519"/>
                  </a:lnTo>
                  <a:cubicBezTo>
                    <a:pt x="53368" y="1180519"/>
                    <a:pt x="34894" y="1172867"/>
                    <a:pt x="21273" y="1159246"/>
                  </a:cubicBezTo>
                  <a:cubicBezTo>
                    <a:pt x="7652" y="1145626"/>
                    <a:pt x="0" y="1127152"/>
                    <a:pt x="0" y="1107889"/>
                  </a:cubicBezTo>
                  <a:lnTo>
                    <a:pt x="0" y="72630"/>
                  </a:lnTo>
                  <a:cubicBezTo>
                    <a:pt x="0" y="53368"/>
                    <a:pt x="7652" y="34894"/>
                    <a:pt x="21273" y="21273"/>
                  </a:cubicBezTo>
                  <a:cubicBezTo>
                    <a:pt x="34894" y="7652"/>
                    <a:pt x="53368" y="0"/>
                    <a:pt x="7263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434C8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701849" cy="1151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690431" y="3743336"/>
            <a:ext cx="2664834" cy="4482284"/>
            <a:chOff x="0" y="0"/>
            <a:chExt cx="701849" cy="118051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01849" cy="1180519"/>
            </a:xfrm>
            <a:custGeom>
              <a:avLst/>
              <a:gdLst/>
              <a:ahLst/>
              <a:cxnLst/>
              <a:rect r="r" b="b" t="t" l="l"/>
              <a:pathLst>
                <a:path h="1180519" w="701849">
                  <a:moveTo>
                    <a:pt x="72630" y="0"/>
                  </a:moveTo>
                  <a:lnTo>
                    <a:pt x="629219" y="0"/>
                  </a:lnTo>
                  <a:cubicBezTo>
                    <a:pt x="648482" y="0"/>
                    <a:pt x="666956" y="7652"/>
                    <a:pt x="680576" y="21273"/>
                  </a:cubicBezTo>
                  <a:cubicBezTo>
                    <a:pt x="694197" y="34894"/>
                    <a:pt x="701849" y="53368"/>
                    <a:pt x="701849" y="72630"/>
                  </a:cubicBezTo>
                  <a:lnTo>
                    <a:pt x="701849" y="1107889"/>
                  </a:lnTo>
                  <a:cubicBezTo>
                    <a:pt x="701849" y="1127152"/>
                    <a:pt x="694197" y="1145626"/>
                    <a:pt x="680576" y="1159246"/>
                  </a:cubicBezTo>
                  <a:cubicBezTo>
                    <a:pt x="666956" y="1172867"/>
                    <a:pt x="648482" y="1180519"/>
                    <a:pt x="629219" y="1180519"/>
                  </a:cubicBezTo>
                  <a:lnTo>
                    <a:pt x="72630" y="1180519"/>
                  </a:lnTo>
                  <a:cubicBezTo>
                    <a:pt x="53368" y="1180519"/>
                    <a:pt x="34894" y="1172867"/>
                    <a:pt x="21273" y="1159246"/>
                  </a:cubicBezTo>
                  <a:cubicBezTo>
                    <a:pt x="7652" y="1145626"/>
                    <a:pt x="0" y="1127152"/>
                    <a:pt x="0" y="1107889"/>
                  </a:cubicBezTo>
                  <a:lnTo>
                    <a:pt x="0" y="72630"/>
                  </a:lnTo>
                  <a:cubicBezTo>
                    <a:pt x="0" y="53368"/>
                    <a:pt x="7652" y="34894"/>
                    <a:pt x="21273" y="21273"/>
                  </a:cubicBezTo>
                  <a:cubicBezTo>
                    <a:pt x="34894" y="7652"/>
                    <a:pt x="53368" y="0"/>
                    <a:pt x="7263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434C8F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28575"/>
              <a:ext cx="701849" cy="1151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8631436" y="4134484"/>
            <a:ext cx="1025128" cy="1025128"/>
          </a:xfrm>
          <a:custGeom>
            <a:avLst/>
            <a:gdLst/>
            <a:ahLst/>
            <a:cxnLst/>
            <a:rect r="r" b="b" t="t" l="l"/>
            <a:pathLst>
              <a:path h="1025128" w="1025128">
                <a:moveTo>
                  <a:pt x="0" y="0"/>
                </a:moveTo>
                <a:lnTo>
                  <a:pt x="1025128" y="0"/>
                </a:lnTo>
                <a:lnTo>
                  <a:pt x="1025128" y="1025128"/>
                </a:lnTo>
                <a:lnTo>
                  <a:pt x="0" y="1025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5785953" y="4229471"/>
            <a:ext cx="837246" cy="835153"/>
          </a:xfrm>
          <a:custGeom>
            <a:avLst/>
            <a:gdLst/>
            <a:ahLst/>
            <a:cxnLst/>
            <a:rect r="r" b="b" t="t" l="l"/>
            <a:pathLst>
              <a:path h="835153" w="837246">
                <a:moveTo>
                  <a:pt x="0" y="0"/>
                </a:moveTo>
                <a:lnTo>
                  <a:pt x="837246" y="0"/>
                </a:lnTo>
                <a:lnTo>
                  <a:pt x="837246" y="835153"/>
                </a:lnTo>
                <a:lnTo>
                  <a:pt x="0" y="8351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2" id="22"/>
          <p:cNvSpPr/>
          <p:nvPr/>
        </p:nvSpPr>
        <p:spPr>
          <a:xfrm flipH="false" flipV="false" rot="0">
            <a:off x="11667042" y="4205724"/>
            <a:ext cx="860179" cy="882647"/>
          </a:xfrm>
          <a:custGeom>
            <a:avLst/>
            <a:gdLst/>
            <a:ahLst/>
            <a:cxnLst/>
            <a:rect r="r" b="b" t="t" l="l"/>
            <a:pathLst>
              <a:path h="882647" w="860179">
                <a:moveTo>
                  <a:pt x="0" y="0"/>
                </a:moveTo>
                <a:lnTo>
                  <a:pt x="860179" y="0"/>
                </a:lnTo>
                <a:lnTo>
                  <a:pt x="860179" y="882647"/>
                </a:lnTo>
                <a:lnTo>
                  <a:pt x="0" y="8826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3" id="23"/>
          <p:cNvSpPr/>
          <p:nvPr/>
        </p:nvSpPr>
        <p:spPr>
          <a:xfrm flipH="false" flipV="false" rot="0">
            <a:off x="2784391" y="4290134"/>
            <a:ext cx="961523" cy="961523"/>
          </a:xfrm>
          <a:custGeom>
            <a:avLst/>
            <a:gdLst/>
            <a:ahLst/>
            <a:cxnLst/>
            <a:rect r="r" b="b" t="t" l="l"/>
            <a:pathLst>
              <a:path h="961523" w="961523">
                <a:moveTo>
                  <a:pt x="0" y="0"/>
                </a:moveTo>
                <a:lnTo>
                  <a:pt x="961522" y="0"/>
                </a:lnTo>
                <a:lnTo>
                  <a:pt x="961522" y="961522"/>
                </a:lnTo>
                <a:lnTo>
                  <a:pt x="0" y="96152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24" id="24"/>
          <p:cNvGrpSpPr/>
          <p:nvPr/>
        </p:nvGrpSpPr>
        <p:grpSpPr>
          <a:xfrm rot="0">
            <a:off x="15573204" y="1903929"/>
            <a:ext cx="277095" cy="277095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5993800" y="1903929"/>
            <a:ext cx="277095" cy="277095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6414397" y="1903929"/>
            <a:ext cx="277095" cy="277095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33" id="33"/>
          <p:cNvSpPr/>
          <p:nvPr/>
        </p:nvSpPr>
        <p:spPr>
          <a:xfrm flipH="false" flipV="false" rot="0">
            <a:off x="14606466" y="4229471"/>
            <a:ext cx="960594" cy="960594"/>
          </a:xfrm>
          <a:custGeom>
            <a:avLst/>
            <a:gdLst/>
            <a:ahLst/>
            <a:cxnLst/>
            <a:rect r="r" b="b" t="t" l="l"/>
            <a:pathLst>
              <a:path h="960594" w="960594">
                <a:moveTo>
                  <a:pt x="0" y="0"/>
                </a:moveTo>
                <a:lnTo>
                  <a:pt x="960594" y="0"/>
                </a:lnTo>
                <a:lnTo>
                  <a:pt x="960594" y="960594"/>
                </a:lnTo>
                <a:lnTo>
                  <a:pt x="0" y="96059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-5400000">
            <a:off x="101218" y="2972551"/>
            <a:ext cx="1187364" cy="751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02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932735" y="1474231"/>
            <a:ext cx="6982544" cy="751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Bizning yechim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932735" y="2586530"/>
            <a:ext cx="11757696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Biz sun’iy intellekt asosida ishlovchi ta’lim boshqaruv tizimini ishlab chiqdik.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155652" y="6374190"/>
            <a:ext cx="2218999" cy="189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Talabalarning o‘quv jarayonidagi natijalarini real vaqt rejimida kuzatish</a:t>
            </a:r>
          </a:p>
          <a:p>
            <a:pPr algn="ctr">
              <a:lnSpc>
                <a:spcPts val="2520"/>
              </a:lnSpc>
            </a:pPr>
          </a:p>
        </p:txBody>
      </p:sp>
      <p:sp>
        <p:nvSpPr>
          <p:cNvPr name="TextBox 38" id="38"/>
          <p:cNvSpPr txBox="true"/>
          <p:nvPr/>
        </p:nvSpPr>
        <p:spPr>
          <a:xfrm rot="0">
            <a:off x="5095076" y="6374190"/>
            <a:ext cx="2218999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AI yordamida shaxsiylashtirilgan ta’lim va tavsiyalar berish</a:t>
            </a:r>
          </a:p>
          <a:p>
            <a:pPr algn="ctr">
              <a:lnSpc>
                <a:spcPts val="2520"/>
              </a:lnSpc>
            </a:pPr>
          </a:p>
        </p:txBody>
      </p:sp>
      <p:sp>
        <p:nvSpPr>
          <p:cNvPr name="TextBox 39" id="39"/>
          <p:cNvSpPr txBox="true"/>
          <p:nvPr/>
        </p:nvSpPr>
        <p:spPr>
          <a:xfrm rot="0">
            <a:off x="8034500" y="6374190"/>
            <a:ext cx="2218999" cy="189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Ota-onalar va ustozlar uchun shaffof monitoring va statistik hisobotlar</a:t>
            </a:r>
          </a:p>
          <a:p>
            <a:pPr algn="ctr">
              <a:lnSpc>
                <a:spcPts val="2520"/>
              </a:lnSpc>
            </a:pPr>
          </a:p>
        </p:txBody>
      </p:sp>
      <p:sp>
        <p:nvSpPr>
          <p:cNvPr name="TextBox 40" id="40"/>
          <p:cNvSpPr txBox="true"/>
          <p:nvPr/>
        </p:nvSpPr>
        <p:spPr>
          <a:xfrm rot="0">
            <a:off x="10973924" y="6374190"/>
            <a:ext cx="2218999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Dars jadvali, tadbirlar va uy vazifalarini avtomatlashtirish</a:t>
            </a:r>
          </a:p>
          <a:p>
            <a:pPr algn="ctr">
              <a:lnSpc>
                <a:spcPts val="2520"/>
              </a:lnSpc>
            </a:pPr>
          </a:p>
        </p:txBody>
      </p:sp>
      <p:sp>
        <p:nvSpPr>
          <p:cNvPr name="TextBox 41" id="41"/>
          <p:cNvSpPr txBox="true"/>
          <p:nvPr/>
        </p:nvSpPr>
        <p:spPr>
          <a:xfrm rot="0">
            <a:off x="13913348" y="6374190"/>
            <a:ext cx="2218999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AI orqali ta’lim jarayonida qo‘shimcha materiallarni tavsiya qilish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2293374" y="5559752"/>
            <a:ext cx="1943556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Monitoring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5232798" y="5559752"/>
            <a:ext cx="1943556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AI darslari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8172222" y="5559752"/>
            <a:ext cx="1943556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Statistika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111646" y="5559752"/>
            <a:ext cx="1943556" cy="558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Avtomatlashgan tizim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4051070" y="5426432"/>
            <a:ext cx="1943556" cy="558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AI orqali </a:t>
            </a:r>
          </a:p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ta’lim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3490" y="2989080"/>
            <a:ext cx="1421594" cy="2154420"/>
            <a:chOff x="0" y="0"/>
            <a:chExt cx="374412" cy="5674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4412" cy="567419"/>
            </a:xfrm>
            <a:custGeom>
              <a:avLst/>
              <a:gdLst/>
              <a:ahLst/>
              <a:cxnLst/>
              <a:rect r="r" b="b" t="t" l="l"/>
              <a:pathLst>
                <a:path h="567419" w="374412">
                  <a:moveTo>
                    <a:pt x="0" y="0"/>
                  </a:moveTo>
                  <a:lnTo>
                    <a:pt x="374412" y="0"/>
                  </a:lnTo>
                  <a:lnTo>
                    <a:pt x="374412" y="567419"/>
                  </a:lnTo>
                  <a:lnTo>
                    <a:pt x="0" y="567419"/>
                  </a:lnTo>
                  <a:close/>
                </a:path>
              </a:pathLst>
            </a:custGeom>
            <a:solidFill>
              <a:srgbClr val="479F8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374412" cy="538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690226" y="3556835"/>
            <a:ext cx="3392567" cy="1543050"/>
            <a:chOff x="0" y="0"/>
            <a:chExt cx="893515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93515" cy="406400"/>
            </a:xfrm>
            <a:custGeom>
              <a:avLst/>
              <a:gdLst/>
              <a:ahLst/>
              <a:cxnLst/>
              <a:rect r="r" b="b" t="t" l="l"/>
              <a:pathLst>
                <a:path h="406400" w="893515">
                  <a:moveTo>
                    <a:pt x="0" y="0"/>
                  </a:moveTo>
                  <a:lnTo>
                    <a:pt x="690315" y="0"/>
                  </a:lnTo>
                  <a:lnTo>
                    <a:pt x="893515" y="203200"/>
                  </a:lnTo>
                  <a:lnTo>
                    <a:pt x="690315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79F80"/>
            </a:solidFill>
            <a:ln w="38100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77800" y="28575"/>
              <a:ext cx="639515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447717" y="3556835"/>
            <a:ext cx="3392567" cy="1543050"/>
            <a:chOff x="0" y="0"/>
            <a:chExt cx="893515" cy="40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93515" cy="406400"/>
            </a:xfrm>
            <a:custGeom>
              <a:avLst/>
              <a:gdLst/>
              <a:ahLst/>
              <a:cxnLst/>
              <a:rect r="r" b="b" t="t" l="l"/>
              <a:pathLst>
                <a:path h="406400" w="893515">
                  <a:moveTo>
                    <a:pt x="0" y="0"/>
                  </a:moveTo>
                  <a:lnTo>
                    <a:pt x="690315" y="0"/>
                  </a:lnTo>
                  <a:lnTo>
                    <a:pt x="893515" y="203200"/>
                  </a:lnTo>
                  <a:lnTo>
                    <a:pt x="690315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177800" y="28575"/>
              <a:ext cx="639515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05208" y="3556835"/>
            <a:ext cx="3392567" cy="1543050"/>
            <a:chOff x="0" y="0"/>
            <a:chExt cx="893515" cy="4064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93515" cy="406400"/>
            </a:xfrm>
            <a:custGeom>
              <a:avLst/>
              <a:gdLst/>
              <a:ahLst/>
              <a:cxnLst/>
              <a:rect r="r" b="b" t="t" l="l"/>
              <a:pathLst>
                <a:path h="406400" w="893515">
                  <a:moveTo>
                    <a:pt x="0" y="0"/>
                  </a:moveTo>
                  <a:lnTo>
                    <a:pt x="690315" y="0"/>
                  </a:lnTo>
                  <a:lnTo>
                    <a:pt x="893515" y="203200"/>
                  </a:lnTo>
                  <a:lnTo>
                    <a:pt x="690315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79F80"/>
            </a:solidFill>
            <a:ln w="38100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177800" y="28575"/>
              <a:ext cx="639515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962698" y="3556835"/>
            <a:ext cx="3392567" cy="1543050"/>
            <a:chOff x="0" y="0"/>
            <a:chExt cx="893515" cy="4064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93515" cy="406400"/>
            </a:xfrm>
            <a:custGeom>
              <a:avLst/>
              <a:gdLst/>
              <a:ahLst/>
              <a:cxnLst/>
              <a:rect r="r" b="b" t="t" l="l"/>
              <a:pathLst>
                <a:path h="406400" w="893515">
                  <a:moveTo>
                    <a:pt x="0" y="0"/>
                  </a:moveTo>
                  <a:lnTo>
                    <a:pt x="690315" y="0"/>
                  </a:lnTo>
                  <a:lnTo>
                    <a:pt x="893515" y="203200"/>
                  </a:lnTo>
                  <a:lnTo>
                    <a:pt x="690315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177800" y="28575"/>
              <a:ext cx="639515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932735" y="3556835"/>
            <a:ext cx="3392567" cy="1543050"/>
            <a:chOff x="0" y="0"/>
            <a:chExt cx="893515" cy="4064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93515" cy="406400"/>
            </a:xfrm>
            <a:custGeom>
              <a:avLst/>
              <a:gdLst/>
              <a:ahLst/>
              <a:cxnLst/>
              <a:rect r="r" b="b" t="t" l="l"/>
              <a:pathLst>
                <a:path h="406400" w="893515">
                  <a:moveTo>
                    <a:pt x="0" y="0"/>
                  </a:moveTo>
                  <a:lnTo>
                    <a:pt x="690315" y="0"/>
                  </a:lnTo>
                  <a:lnTo>
                    <a:pt x="893515" y="203200"/>
                  </a:lnTo>
                  <a:lnTo>
                    <a:pt x="690315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3E4095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177800" y="28575"/>
              <a:ext cx="639515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088868" y="2008440"/>
            <a:ext cx="739092" cy="759992"/>
          </a:xfrm>
          <a:custGeom>
            <a:avLst/>
            <a:gdLst/>
            <a:ahLst/>
            <a:cxnLst/>
            <a:rect r="r" b="b" t="t" l="l"/>
            <a:pathLst>
              <a:path h="759992" w="739092">
                <a:moveTo>
                  <a:pt x="0" y="0"/>
                </a:moveTo>
                <a:lnTo>
                  <a:pt x="739092" y="0"/>
                </a:lnTo>
                <a:lnTo>
                  <a:pt x="739092" y="759992"/>
                </a:lnTo>
                <a:lnTo>
                  <a:pt x="0" y="759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21" id="21"/>
          <p:cNvSpPr/>
          <p:nvPr/>
        </p:nvSpPr>
        <p:spPr>
          <a:xfrm>
            <a:off x="2161456" y="9005982"/>
            <a:ext cx="410695" cy="0"/>
          </a:xfrm>
          <a:prstGeom prst="line">
            <a:avLst/>
          </a:prstGeom>
          <a:ln cap="rnd" w="47625">
            <a:solidFill>
              <a:srgbClr val="479F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5045283" y="9005982"/>
            <a:ext cx="410695" cy="0"/>
          </a:xfrm>
          <a:prstGeom prst="line">
            <a:avLst/>
          </a:prstGeom>
          <a:ln cap="rnd" w="47625">
            <a:solidFill>
              <a:srgbClr val="434C8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>
            <a:off x="7929110" y="9005982"/>
            <a:ext cx="410695" cy="0"/>
          </a:xfrm>
          <a:prstGeom prst="line">
            <a:avLst/>
          </a:prstGeom>
          <a:ln cap="rnd" w="47625">
            <a:solidFill>
              <a:srgbClr val="479F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>
            <a:off x="10812937" y="9005982"/>
            <a:ext cx="410695" cy="0"/>
          </a:xfrm>
          <a:prstGeom prst="line">
            <a:avLst/>
          </a:prstGeom>
          <a:ln cap="rnd" w="47625">
            <a:solidFill>
              <a:srgbClr val="434C8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5" id="25"/>
          <p:cNvSpPr/>
          <p:nvPr/>
        </p:nvSpPr>
        <p:spPr>
          <a:xfrm>
            <a:off x="13760596" y="9005982"/>
            <a:ext cx="410695" cy="0"/>
          </a:xfrm>
          <a:prstGeom prst="line">
            <a:avLst/>
          </a:prstGeom>
          <a:ln cap="rnd" w="47625">
            <a:solidFill>
              <a:srgbClr val="479F8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6" id="26"/>
          <p:cNvGrpSpPr/>
          <p:nvPr/>
        </p:nvGrpSpPr>
        <p:grpSpPr>
          <a:xfrm rot="-5400000">
            <a:off x="16741666" y="1869893"/>
            <a:ext cx="277095" cy="277095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-5400000">
            <a:off x="16741666" y="1449296"/>
            <a:ext cx="277095" cy="277095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-5400000">
            <a:off x="16741666" y="1028700"/>
            <a:ext cx="277095" cy="277095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-5400000">
            <a:off x="16355265" y="1869893"/>
            <a:ext cx="277095" cy="277095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-5400000">
            <a:off x="16355265" y="1449296"/>
            <a:ext cx="277095" cy="277095"/>
            <a:chOff x="0" y="0"/>
            <a:chExt cx="812800" cy="8128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-5400000">
            <a:off x="16355265" y="1028700"/>
            <a:ext cx="277095" cy="277095"/>
            <a:chOff x="0" y="0"/>
            <a:chExt cx="812800" cy="81280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44" id="44"/>
          <p:cNvSpPr/>
          <p:nvPr/>
        </p:nvSpPr>
        <p:spPr>
          <a:xfrm flipH="false" flipV="false" rot="0">
            <a:off x="3180903" y="3869980"/>
            <a:ext cx="709223" cy="847984"/>
          </a:xfrm>
          <a:custGeom>
            <a:avLst/>
            <a:gdLst/>
            <a:ahLst/>
            <a:cxnLst/>
            <a:rect r="r" b="b" t="t" l="l"/>
            <a:pathLst>
              <a:path h="847984" w="709223">
                <a:moveTo>
                  <a:pt x="0" y="0"/>
                </a:moveTo>
                <a:lnTo>
                  <a:pt x="709223" y="0"/>
                </a:lnTo>
                <a:lnTo>
                  <a:pt x="709223" y="847984"/>
                </a:lnTo>
                <a:lnTo>
                  <a:pt x="0" y="8479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5" id="45"/>
          <p:cNvSpPr/>
          <p:nvPr/>
        </p:nvSpPr>
        <p:spPr>
          <a:xfrm flipH="false" flipV="false" rot="0">
            <a:off x="5860862" y="3818217"/>
            <a:ext cx="1136133" cy="951511"/>
          </a:xfrm>
          <a:custGeom>
            <a:avLst/>
            <a:gdLst/>
            <a:ahLst/>
            <a:cxnLst/>
            <a:rect r="r" b="b" t="t" l="l"/>
            <a:pathLst>
              <a:path h="951511" w="1136133">
                <a:moveTo>
                  <a:pt x="0" y="0"/>
                </a:moveTo>
                <a:lnTo>
                  <a:pt x="1136133" y="0"/>
                </a:lnTo>
                <a:lnTo>
                  <a:pt x="1136133" y="951511"/>
                </a:lnTo>
                <a:lnTo>
                  <a:pt x="0" y="9515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6" id="46"/>
          <p:cNvSpPr/>
          <p:nvPr/>
        </p:nvSpPr>
        <p:spPr>
          <a:xfrm flipH="false" flipV="false" rot="0">
            <a:off x="8881125" y="3912674"/>
            <a:ext cx="822862" cy="822862"/>
          </a:xfrm>
          <a:custGeom>
            <a:avLst/>
            <a:gdLst/>
            <a:ahLst/>
            <a:cxnLst/>
            <a:rect r="r" b="b" t="t" l="l"/>
            <a:pathLst>
              <a:path h="822862" w="822862">
                <a:moveTo>
                  <a:pt x="0" y="0"/>
                </a:moveTo>
                <a:lnTo>
                  <a:pt x="822862" y="0"/>
                </a:lnTo>
                <a:lnTo>
                  <a:pt x="822862" y="822861"/>
                </a:lnTo>
                <a:lnTo>
                  <a:pt x="0" y="82286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7" id="47"/>
          <p:cNvSpPr/>
          <p:nvPr/>
        </p:nvSpPr>
        <p:spPr>
          <a:xfrm flipH="false" flipV="false" rot="0">
            <a:off x="11514757" y="3901687"/>
            <a:ext cx="1060056" cy="853345"/>
          </a:xfrm>
          <a:custGeom>
            <a:avLst/>
            <a:gdLst/>
            <a:ahLst/>
            <a:cxnLst/>
            <a:rect r="r" b="b" t="t" l="l"/>
            <a:pathLst>
              <a:path h="853345" w="1060056">
                <a:moveTo>
                  <a:pt x="0" y="0"/>
                </a:moveTo>
                <a:lnTo>
                  <a:pt x="1060056" y="0"/>
                </a:lnTo>
                <a:lnTo>
                  <a:pt x="1060056" y="853345"/>
                </a:lnTo>
                <a:lnTo>
                  <a:pt x="0" y="85334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8" id="48"/>
          <p:cNvSpPr/>
          <p:nvPr/>
        </p:nvSpPr>
        <p:spPr>
          <a:xfrm flipH="false" flipV="false" rot="0">
            <a:off x="14274049" y="3892663"/>
            <a:ext cx="1079280" cy="929530"/>
          </a:xfrm>
          <a:custGeom>
            <a:avLst/>
            <a:gdLst/>
            <a:ahLst/>
            <a:cxnLst/>
            <a:rect r="r" b="b" t="t" l="l"/>
            <a:pathLst>
              <a:path h="929530" w="1079280">
                <a:moveTo>
                  <a:pt x="0" y="0"/>
                </a:moveTo>
                <a:lnTo>
                  <a:pt x="1079280" y="0"/>
                </a:lnTo>
                <a:lnTo>
                  <a:pt x="1079280" y="929530"/>
                </a:lnTo>
                <a:lnTo>
                  <a:pt x="0" y="9295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9" id="49"/>
          <p:cNvSpPr txBox="true"/>
          <p:nvPr/>
        </p:nvSpPr>
        <p:spPr>
          <a:xfrm rot="0">
            <a:off x="1932735" y="1474231"/>
            <a:ext cx="6982544" cy="751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Maqsadli auditoriya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932735" y="2586530"/>
            <a:ext cx="11757696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Bizning tizim quyidagi foydalanuvchilar uchun mo‘ljallangan:</a:t>
            </a:r>
          </a:p>
        </p:txBody>
      </p:sp>
      <p:sp>
        <p:nvSpPr>
          <p:cNvPr name="TextBox 51" id="51"/>
          <p:cNvSpPr txBox="true"/>
          <p:nvPr/>
        </p:nvSpPr>
        <p:spPr>
          <a:xfrm rot="-5400000">
            <a:off x="101218" y="3981568"/>
            <a:ext cx="1187364" cy="751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03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2161456" y="6620431"/>
            <a:ext cx="2274227" cy="220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Shaxsiylashtirilgan o‘quv materiali, samarali o‘qish rejasi va bilim darajasini nazorat qilish imkoniyati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53" id="53"/>
          <p:cNvSpPr txBox="true"/>
          <p:nvPr/>
        </p:nvSpPr>
        <p:spPr>
          <a:xfrm rot="0">
            <a:off x="2161456" y="5766404"/>
            <a:ext cx="239986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Talabalar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5045283" y="6620431"/>
            <a:ext cx="2402434" cy="2524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Talabalar natijalarini kuzatish, ularning bilim darajasini baholash va ularga mos o‘quv usullarini tavsiya qilish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55" id="55"/>
          <p:cNvSpPr txBox="true"/>
          <p:nvPr/>
        </p:nvSpPr>
        <p:spPr>
          <a:xfrm rot="0">
            <a:off x="5045283" y="5766404"/>
            <a:ext cx="2092277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O‘qituvchilar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7929110" y="6620431"/>
            <a:ext cx="2276098" cy="220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 Farzandining ta’lim jarayoni, yutuqlari va qiyinchiliklari haqida to‘liq ma’lumot olish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57" id="57"/>
          <p:cNvSpPr txBox="true"/>
          <p:nvPr/>
        </p:nvSpPr>
        <p:spPr>
          <a:xfrm rot="0">
            <a:off x="7929110" y="5766404"/>
            <a:ext cx="2187092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Ota-onalar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10812937" y="6620431"/>
            <a:ext cx="2247552" cy="2524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O‘quv jarayonini samarali boshqarish, raqamli texnologiyalarni joriy etish va ta’lim sifatini oshirish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59" id="59"/>
          <p:cNvSpPr txBox="true"/>
          <p:nvPr/>
        </p:nvSpPr>
        <p:spPr>
          <a:xfrm rot="0">
            <a:off x="10812937" y="5766404"/>
            <a:ext cx="2463696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Ta’lim muassasalari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13760596" y="6620431"/>
            <a:ext cx="2231810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AI yordamida ta’lim jarayonini rivojlantirish imkoniyati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61" id="61"/>
          <p:cNvSpPr txBox="true"/>
          <p:nvPr/>
        </p:nvSpPr>
        <p:spPr>
          <a:xfrm rot="0">
            <a:off x="13760596" y="5499704"/>
            <a:ext cx="2452273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Tadqiqotchilar va ta’lim sohasi mutaxassislari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3327" y="4003442"/>
            <a:ext cx="1421594" cy="2154420"/>
            <a:chOff x="0" y="0"/>
            <a:chExt cx="374412" cy="5674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4412" cy="567419"/>
            </a:xfrm>
            <a:custGeom>
              <a:avLst/>
              <a:gdLst/>
              <a:ahLst/>
              <a:cxnLst/>
              <a:rect r="r" b="b" t="t" l="l"/>
              <a:pathLst>
                <a:path h="567419" w="374412">
                  <a:moveTo>
                    <a:pt x="0" y="0"/>
                  </a:moveTo>
                  <a:lnTo>
                    <a:pt x="374412" y="0"/>
                  </a:lnTo>
                  <a:lnTo>
                    <a:pt x="374412" y="567419"/>
                  </a:lnTo>
                  <a:lnTo>
                    <a:pt x="0" y="567419"/>
                  </a:lnTo>
                  <a:close/>
                </a:path>
              </a:pathLst>
            </a:custGeom>
            <a:solidFill>
              <a:srgbClr val="479F8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374412" cy="538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986597" y="5585218"/>
            <a:ext cx="735538" cy="735538"/>
            <a:chOff x="0" y="0"/>
            <a:chExt cx="193722" cy="1937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3722" cy="193722"/>
            </a:xfrm>
            <a:custGeom>
              <a:avLst/>
              <a:gdLst/>
              <a:ahLst/>
              <a:cxnLst/>
              <a:rect r="r" b="b" t="t" l="l"/>
              <a:pathLst>
                <a:path h="193722" w="193722">
                  <a:moveTo>
                    <a:pt x="0" y="0"/>
                  </a:moveTo>
                  <a:lnTo>
                    <a:pt x="193722" y="0"/>
                  </a:lnTo>
                  <a:lnTo>
                    <a:pt x="193722" y="193722"/>
                  </a:lnTo>
                  <a:lnTo>
                    <a:pt x="0" y="193722"/>
                  </a:lnTo>
                  <a:close/>
                </a:path>
              </a:pathLst>
            </a:custGeom>
            <a:solidFill>
              <a:srgbClr val="434C8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193722" cy="165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986597" y="3367902"/>
            <a:ext cx="735538" cy="735538"/>
            <a:chOff x="0" y="0"/>
            <a:chExt cx="193722" cy="1937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3722" cy="193722"/>
            </a:xfrm>
            <a:custGeom>
              <a:avLst/>
              <a:gdLst/>
              <a:ahLst/>
              <a:cxnLst/>
              <a:rect r="r" b="b" t="t" l="l"/>
              <a:pathLst>
                <a:path h="193722" w="193722">
                  <a:moveTo>
                    <a:pt x="0" y="0"/>
                  </a:moveTo>
                  <a:lnTo>
                    <a:pt x="193722" y="0"/>
                  </a:lnTo>
                  <a:lnTo>
                    <a:pt x="193722" y="193722"/>
                  </a:lnTo>
                  <a:lnTo>
                    <a:pt x="0" y="193722"/>
                  </a:lnTo>
                  <a:close/>
                </a:path>
              </a:pathLst>
            </a:custGeom>
            <a:solidFill>
              <a:srgbClr val="434C8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193722" cy="165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617307" y="3367902"/>
            <a:ext cx="735538" cy="735538"/>
            <a:chOff x="0" y="0"/>
            <a:chExt cx="193722" cy="19372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93722" cy="193722"/>
            </a:xfrm>
            <a:custGeom>
              <a:avLst/>
              <a:gdLst/>
              <a:ahLst/>
              <a:cxnLst/>
              <a:rect r="r" b="b" t="t" l="l"/>
              <a:pathLst>
                <a:path h="193722" w="193722">
                  <a:moveTo>
                    <a:pt x="0" y="0"/>
                  </a:moveTo>
                  <a:lnTo>
                    <a:pt x="193722" y="0"/>
                  </a:lnTo>
                  <a:lnTo>
                    <a:pt x="193722" y="193722"/>
                  </a:lnTo>
                  <a:lnTo>
                    <a:pt x="0" y="193722"/>
                  </a:lnTo>
                  <a:close/>
                </a:path>
              </a:pathLst>
            </a:custGeom>
            <a:solidFill>
              <a:srgbClr val="434C8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193722" cy="165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986597" y="7529217"/>
            <a:ext cx="735538" cy="735538"/>
            <a:chOff x="0" y="0"/>
            <a:chExt cx="193722" cy="19372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3722" cy="193722"/>
            </a:xfrm>
            <a:custGeom>
              <a:avLst/>
              <a:gdLst/>
              <a:ahLst/>
              <a:cxnLst/>
              <a:rect r="r" b="b" t="t" l="l"/>
              <a:pathLst>
                <a:path h="193722" w="193722">
                  <a:moveTo>
                    <a:pt x="0" y="0"/>
                  </a:moveTo>
                  <a:lnTo>
                    <a:pt x="193722" y="0"/>
                  </a:lnTo>
                  <a:lnTo>
                    <a:pt x="193722" y="193722"/>
                  </a:lnTo>
                  <a:lnTo>
                    <a:pt x="0" y="193722"/>
                  </a:lnTo>
                  <a:close/>
                </a:path>
              </a:pathLst>
            </a:custGeom>
            <a:solidFill>
              <a:srgbClr val="434C8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193722" cy="165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796121" y="1475746"/>
            <a:ext cx="277095" cy="277095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216718" y="1475746"/>
            <a:ext cx="277095" cy="277095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6637314" y="1475746"/>
            <a:ext cx="277095" cy="277095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-5400000">
            <a:off x="101218" y="4993693"/>
            <a:ext cx="1187364" cy="751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932735" y="1286058"/>
            <a:ext cx="6982544" cy="751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Raqobatchilar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932735" y="2398357"/>
            <a:ext cx="11757696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Hozirgi bozorda ta’lim boshqaruv tizimlari mavjud, ammo aynana bizning tizimga uxshash AI tizimi bilan integratsiya qilingan tizimlar mavjud emas va biz quydagi ustunliklarga egamiz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026936" y="4128152"/>
            <a:ext cx="3720107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Har bir talaba uchun moslashtirilgan darslar va qo‘shimcha materiallar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026936" y="3396477"/>
            <a:ext cx="3720107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AI asosida shaxsiylashtirilgan ta’lim</a:t>
            </a:r>
          </a:p>
          <a:p>
            <a:pPr algn="l">
              <a:lnSpc>
                <a:spcPts val="2100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3026936" y="6103482"/>
            <a:ext cx="3720107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Talaba natijalari va faolligi doimiy kuzatuv ostida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3026936" y="5661522"/>
            <a:ext cx="3720107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Real vaqt rejimida monitoring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947514" y="8353327"/>
            <a:ext cx="3720107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Qulay interfeys va avtomatik tahlillar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34" id="34"/>
          <p:cNvSpPr txBox="true"/>
          <p:nvPr/>
        </p:nvSpPr>
        <p:spPr>
          <a:xfrm rot="0">
            <a:off x="2947514" y="7557792"/>
            <a:ext cx="3720107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Ota-onalar va o‘qituvchilar uchun shaffoflik</a:t>
            </a:r>
          </a:p>
          <a:p>
            <a:pPr algn="l">
              <a:lnSpc>
                <a:spcPts val="2100"/>
              </a:lnSpc>
            </a:pPr>
          </a:p>
        </p:txBody>
      </p:sp>
      <p:sp>
        <p:nvSpPr>
          <p:cNvPr name="TextBox 35" id="35"/>
          <p:cNvSpPr txBox="true"/>
          <p:nvPr/>
        </p:nvSpPr>
        <p:spPr>
          <a:xfrm rot="0">
            <a:off x="10657646" y="4192013"/>
            <a:ext cx="3720107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O‘quv jarayonini yanada samarali tashkil qilish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36" id="36"/>
          <p:cNvSpPr txBox="true"/>
          <p:nvPr/>
        </p:nvSpPr>
        <p:spPr>
          <a:xfrm rot="0">
            <a:off x="10657646" y="3396477"/>
            <a:ext cx="3720107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Tadbir va mashg‘ulotlarni avtomatlashtirish</a:t>
            </a:r>
          </a:p>
          <a:p>
            <a:pPr algn="l">
              <a:lnSpc>
                <a:spcPts val="2100"/>
              </a:lnSpc>
            </a:pPr>
          </a:p>
        </p:txBody>
      </p:sp>
      <p:sp>
        <p:nvSpPr>
          <p:cNvPr name="TextBox 37" id="37"/>
          <p:cNvSpPr txBox="true"/>
          <p:nvPr/>
        </p:nvSpPr>
        <p:spPr>
          <a:xfrm rot="0">
            <a:off x="2162671" y="3548582"/>
            <a:ext cx="383391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01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162671" y="5821542"/>
            <a:ext cx="383391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02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162671" y="7765541"/>
            <a:ext cx="383391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03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793381" y="3604226"/>
            <a:ext cx="383391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04</a:t>
            </a:r>
          </a:p>
        </p:txBody>
      </p:sp>
      <p:grpSp>
        <p:nvGrpSpPr>
          <p:cNvPr name="Group 41" id="41"/>
          <p:cNvGrpSpPr/>
          <p:nvPr/>
        </p:nvGrpSpPr>
        <p:grpSpPr>
          <a:xfrm rot="0">
            <a:off x="9617307" y="5585218"/>
            <a:ext cx="735538" cy="735538"/>
            <a:chOff x="0" y="0"/>
            <a:chExt cx="193722" cy="193722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93722" cy="193722"/>
            </a:xfrm>
            <a:custGeom>
              <a:avLst/>
              <a:gdLst/>
              <a:ahLst/>
              <a:cxnLst/>
              <a:rect r="r" b="b" t="t" l="l"/>
              <a:pathLst>
                <a:path h="193722" w="193722">
                  <a:moveTo>
                    <a:pt x="0" y="0"/>
                  </a:moveTo>
                  <a:lnTo>
                    <a:pt x="193722" y="0"/>
                  </a:lnTo>
                  <a:lnTo>
                    <a:pt x="193722" y="193722"/>
                  </a:lnTo>
                  <a:lnTo>
                    <a:pt x="0" y="193722"/>
                  </a:lnTo>
                  <a:close/>
                </a:path>
              </a:pathLst>
            </a:custGeom>
            <a:solidFill>
              <a:srgbClr val="434C8F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28575"/>
              <a:ext cx="193722" cy="165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44" id="44"/>
          <p:cNvSpPr txBox="true"/>
          <p:nvPr/>
        </p:nvSpPr>
        <p:spPr>
          <a:xfrm rot="0">
            <a:off x="9793381" y="5821542"/>
            <a:ext cx="383391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04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0657646" y="6262392"/>
            <a:ext cx="3720107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Har qanday ta’lim muassasasiga mos keluvchi model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46" id="46"/>
          <p:cNvSpPr txBox="true"/>
          <p:nvPr/>
        </p:nvSpPr>
        <p:spPr>
          <a:xfrm rot="0">
            <a:off x="10657646" y="5613793"/>
            <a:ext cx="3720107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Interaktiv va moslashuvchan platforma</a:t>
            </a:r>
          </a:p>
          <a:p>
            <a:pPr algn="l">
              <a:lnSpc>
                <a:spcPts val="2100"/>
              </a:lnSpc>
            </a:pPr>
          </a:p>
        </p:txBody>
      </p:sp>
      <p:grpSp>
        <p:nvGrpSpPr>
          <p:cNvPr name="Group 47" id="47"/>
          <p:cNvGrpSpPr/>
          <p:nvPr/>
        </p:nvGrpSpPr>
        <p:grpSpPr>
          <a:xfrm rot="0">
            <a:off x="9617307" y="7529217"/>
            <a:ext cx="735538" cy="735538"/>
            <a:chOff x="0" y="0"/>
            <a:chExt cx="193722" cy="193722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193722" cy="193722"/>
            </a:xfrm>
            <a:custGeom>
              <a:avLst/>
              <a:gdLst/>
              <a:ahLst/>
              <a:cxnLst/>
              <a:rect r="r" b="b" t="t" l="l"/>
              <a:pathLst>
                <a:path h="193722" w="193722">
                  <a:moveTo>
                    <a:pt x="0" y="0"/>
                  </a:moveTo>
                  <a:lnTo>
                    <a:pt x="193722" y="0"/>
                  </a:lnTo>
                  <a:lnTo>
                    <a:pt x="193722" y="193722"/>
                  </a:lnTo>
                  <a:lnTo>
                    <a:pt x="0" y="193722"/>
                  </a:lnTo>
                  <a:close/>
                </a:path>
              </a:pathLst>
            </a:custGeom>
            <a:solidFill>
              <a:srgbClr val="434C8F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28575"/>
              <a:ext cx="193722" cy="165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50" id="50"/>
          <p:cNvSpPr txBox="true"/>
          <p:nvPr/>
        </p:nvSpPr>
        <p:spPr>
          <a:xfrm rot="0">
            <a:off x="9793381" y="7765541"/>
            <a:ext cx="383391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04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0581446" y="8353327"/>
            <a:ext cx="3720107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Talabalarning bilim darajasini oldindan baholash va ularning rivojlanish yo‘nalishini belgilash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52" id="52"/>
          <p:cNvSpPr txBox="true"/>
          <p:nvPr/>
        </p:nvSpPr>
        <p:spPr>
          <a:xfrm rot="0">
            <a:off x="10581446" y="7557792"/>
            <a:ext cx="3720107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Sun’iy intellekt asosida tahlillar va prognozlar</a:t>
            </a:r>
          </a:p>
          <a:p>
            <a:pPr algn="l">
              <a:lnSpc>
                <a:spcPts val="21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0180" y="6073048"/>
            <a:ext cx="1421594" cy="2154420"/>
            <a:chOff x="0" y="0"/>
            <a:chExt cx="374412" cy="5674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4412" cy="567419"/>
            </a:xfrm>
            <a:custGeom>
              <a:avLst/>
              <a:gdLst/>
              <a:ahLst/>
              <a:cxnLst/>
              <a:rect r="r" b="b" t="t" l="l"/>
              <a:pathLst>
                <a:path h="567419" w="374412">
                  <a:moveTo>
                    <a:pt x="0" y="0"/>
                  </a:moveTo>
                  <a:lnTo>
                    <a:pt x="374412" y="0"/>
                  </a:lnTo>
                  <a:lnTo>
                    <a:pt x="374412" y="567419"/>
                  </a:lnTo>
                  <a:lnTo>
                    <a:pt x="0" y="567419"/>
                  </a:lnTo>
                  <a:close/>
                </a:path>
              </a:pathLst>
            </a:custGeom>
            <a:solidFill>
              <a:srgbClr val="479F8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374412" cy="538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932735" y="3640684"/>
            <a:ext cx="2339407" cy="2065639"/>
            <a:chOff x="0" y="0"/>
            <a:chExt cx="616140" cy="54403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6140" cy="544037"/>
            </a:xfrm>
            <a:custGeom>
              <a:avLst/>
              <a:gdLst/>
              <a:ahLst/>
              <a:cxnLst/>
              <a:rect r="r" b="b" t="t" l="l"/>
              <a:pathLst>
                <a:path h="544037" w="616140">
                  <a:moveTo>
                    <a:pt x="82734" y="0"/>
                  </a:moveTo>
                  <a:lnTo>
                    <a:pt x="533406" y="0"/>
                  </a:lnTo>
                  <a:cubicBezTo>
                    <a:pt x="555349" y="0"/>
                    <a:pt x="576392" y="8717"/>
                    <a:pt x="591908" y="24232"/>
                  </a:cubicBezTo>
                  <a:cubicBezTo>
                    <a:pt x="607424" y="39748"/>
                    <a:pt x="616140" y="60791"/>
                    <a:pt x="616140" y="82734"/>
                  </a:cubicBezTo>
                  <a:lnTo>
                    <a:pt x="616140" y="461303"/>
                  </a:lnTo>
                  <a:cubicBezTo>
                    <a:pt x="616140" y="483245"/>
                    <a:pt x="607424" y="504289"/>
                    <a:pt x="591908" y="519804"/>
                  </a:cubicBezTo>
                  <a:cubicBezTo>
                    <a:pt x="576392" y="535320"/>
                    <a:pt x="555349" y="544037"/>
                    <a:pt x="533406" y="544037"/>
                  </a:cubicBezTo>
                  <a:lnTo>
                    <a:pt x="82734" y="544037"/>
                  </a:lnTo>
                  <a:cubicBezTo>
                    <a:pt x="60791" y="544037"/>
                    <a:pt x="39748" y="535320"/>
                    <a:pt x="24232" y="519804"/>
                  </a:cubicBezTo>
                  <a:cubicBezTo>
                    <a:pt x="8717" y="504289"/>
                    <a:pt x="0" y="483245"/>
                    <a:pt x="0" y="461303"/>
                  </a:cubicBezTo>
                  <a:lnTo>
                    <a:pt x="0" y="82734"/>
                  </a:lnTo>
                  <a:cubicBezTo>
                    <a:pt x="0" y="60791"/>
                    <a:pt x="8717" y="39748"/>
                    <a:pt x="24232" y="24232"/>
                  </a:cubicBezTo>
                  <a:cubicBezTo>
                    <a:pt x="39748" y="8717"/>
                    <a:pt x="60791" y="0"/>
                    <a:pt x="82734" y="0"/>
                  </a:cubicBezTo>
                  <a:close/>
                </a:path>
              </a:pathLst>
            </a:custGeom>
            <a:solidFill>
              <a:srgbClr val="434C8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616140" cy="515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960443" y="4408218"/>
            <a:ext cx="2339407" cy="2065639"/>
            <a:chOff x="0" y="0"/>
            <a:chExt cx="616140" cy="54403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6140" cy="544037"/>
            </a:xfrm>
            <a:custGeom>
              <a:avLst/>
              <a:gdLst/>
              <a:ahLst/>
              <a:cxnLst/>
              <a:rect r="r" b="b" t="t" l="l"/>
              <a:pathLst>
                <a:path h="544037" w="616140">
                  <a:moveTo>
                    <a:pt x="82734" y="0"/>
                  </a:moveTo>
                  <a:lnTo>
                    <a:pt x="533406" y="0"/>
                  </a:lnTo>
                  <a:cubicBezTo>
                    <a:pt x="555349" y="0"/>
                    <a:pt x="576392" y="8717"/>
                    <a:pt x="591908" y="24232"/>
                  </a:cubicBezTo>
                  <a:cubicBezTo>
                    <a:pt x="607424" y="39748"/>
                    <a:pt x="616140" y="60791"/>
                    <a:pt x="616140" y="82734"/>
                  </a:cubicBezTo>
                  <a:lnTo>
                    <a:pt x="616140" y="461303"/>
                  </a:lnTo>
                  <a:cubicBezTo>
                    <a:pt x="616140" y="483245"/>
                    <a:pt x="607424" y="504289"/>
                    <a:pt x="591908" y="519804"/>
                  </a:cubicBezTo>
                  <a:cubicBezTo>
                    <a:pt x="576392" y="535320"/>
                    <a:pt x="555349" y="544037"/>
                    <a:pt x="533406" y="544037"/>
                  </a:cubicBezTo>
                  <a:lnTo>
                    <a:pt x="82734" y="544037"/>
                  </a:lnTo>
                  <a:cubicBezTo>
                    <a:pt x="60791" y="544037"/>
                    <a:pt x="39748" y="535320"/>
                    <a:pt x="24232" y="519804"/>
                  </a:cubicBezTo>
                  <a:cubicBezTo>
                    <a:pt x="8717" y="504289"/>
                    <a:pt x="0" y="483245"/>
                    <a:pt x="0" y="461303"/>
                  </a:cubicBezTo>
                  <a:lnTo>
                    <a:pt x="0" y="82734"/>
                  </a:lnTo>
                  <a:cubicBezTo>
                    <a:pt x="0" y="60791"/>
                    <a:pt x="8717" y="39748"/>
                    <a:pt x="24232" y="24232"/>
                  </a:cubicBezTo>
                  <a:cubicBezTo>
                    <a:pt x="39748" y="8717"/>
                    <a:pt x="60791" y="0"/>
                    <a:pt x="82734" y="0"/>
                  </a:cubicBezTo>
                  <a:close/>
                </a:path>
              </a:pathLst>
            </a:custGeom>
            <a:solidFill>
              <a:srgbClr val="479F8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616140" cy="515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88150" y="3640684"/>
            <a:ext cx="2339407" cy="2065639"/>
            <a:chOff x="0" y="0"/>
            <a:chExt cx="616140" cy="54403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16140" cy="544037"/>
            </a:xfrm>
            <a:custGeom>
              <a:avLst/>
              <a:gdLst/>
              <a:ahLst/>
              <a:cxnLst/>
              <a:rect r="r" b="b" t="t" l="l"/>
              <a:pathLst>
                <a:path h="544037" w="616140">
                  <a:moveTo>
                    <a:pt x="82734" y="0"/>
                  </a:moveTo>
                  <a:lnTo>
                    <a:pt x="533406" y="0"/>
                  </a:lnTo>
                  <a:cubicBezTo>
                    <a:pt x="555349" y="0"/>
                    <a:pt x="576392" y="8717"/>
                    <a:pt x="591908" y="24232"/>
                  </a:cubicBezTo>
                  <a:cubicBezTo>
                    <a:pt x="607424" y="39748"/>
                    <a:pt x="616140" y="60791"/>
                    <a:pt x="616140" y="82734"/>
                  </a:cubicBezTo>
                  <a:lnTo>
                    <a:pt x="616140" y="461303"/>
                  </a:lnTo>
                  <a:cubicBezTo>
                    <a:pt x="616140" y="483245"/>
                    <a:pt x="607424" y="504289"/>
                    <a:pt x="591908" y="519804"/>
                  </a:cubicBezTo>
                  <a:cubicBezTo>
                    <a:pt x="576392" y="535320"/>
                    <a:pt x="555349" y="544037"/>
                    <a:pt x="533406" y="544037"/>
                  </a:cubicBezTo>
                  <a:lnTo>
                    <a:pt x="82734" y="544037"/>
                  </a:lnTo>
                  <a:cubicBezTo>
                    <a:pt x="60791" y="544037"/>
                    <a:pt x="39748" y="535320"/>
                    <a:pt x="24232" y="519804"/>
                  </a:cubicBezTo>
                  <a:cubicBezTo>
                    <a:pt x="8717" y="504289"/>
                    <a:pt x="0" y="483245"/>
                    <a:pt x="0" y="461303"/>
                  </a:cubicBezTo>
                  <a:lnTo>
                    <a:pt x="0" y="82734"/>
                  </a:lnTo>
                  <a:cubicBezTo>
                    <a:pt x="0" y="60791"/>
                    <a:pt x="8717" y="39748"/>
                    <a:pt x="24232" y="24232"/>
                  </a:cubicBezTo>
                  <a:cubicBezTo>
                    <a:pt x="39748" y="8717"/>
                    <a:pt x="60791" y="0"/>
                    <a:pt x="82734" y="0"/>
                  </a:cubicBezTo>
                  <a:close/>
                </a:path>
              </a:pathLst>
            </a:custGeom>
            <a:solidFill>
              <a:srgbClr val="434C8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616140" cy="515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4015858" y="4408218"/>
            <a:ext cx="2339407" cy="2065639"/>
            <a:chOff x="0" y="0"/>
            <a:chExt cx="616140" cy="54403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16140" cy="544037"/>
            </a:xfrm>
            <a:custGeom>
              <a:avLst/>
              <a:gdLst/>
              <a:ahLst/>
              <a:cxnLst/>
              <a:rect r="r" b="b" t="t" l="l"/>
              <a:pathLst>
                <a:path h="544037" w="616140">
                  <a:moveTo>
                    <a:pt x="82734" y="0"/>
                  </a:moveTo>
                  <a:lnTo>
                    <a:pt x="533406" y="0"/>
                  </a:lnTo>
                  <a:cubicBezTo>
                    <a:pt x="555349" y="0"/>
                    <a:pt x="576392" y="8717"/>
                    <a:pt x="591908" y="24232"/>
                  </a:cubicBezTo>
                  <a:cubicBezTo>
                    <a:pt x="607424" y="39748"/>
                    <a:pt x="616140" y="60791"/>
                    <a:pt x="616140" y="82734"/>
                  </a:cubicBezTo>
                  <a:lnTo>
                    <a:pt x="616140" y="461303"/>
                  </a:lnTo>
                  <a:cubicBezTo>
                    <a:pt x="616140" y="483245"/>
                    <a:pt x="607424" y="504289"/>
                    <a:pt x="591908" y="519804"/>
                  </a:cubicBezTo>
                  <a:cubicBezTo>
                    <a:pt x="576392" y="535320"/>
                    <a:pt x="555349" y="544037"/>
                    <a:pt x="533406" y="544037"/>
                  </a:cubicBezTo>
                  <a:lnTo>
                    <a:pt x="82734" y="544037"/>
                  </a:lnTo>
                  <a:cubicBezTo>
                    <a:pt x="60791" y="544037"/>
                    <a:pt x="39748" y="535320"/>
                    <a:pt x="24232" y="519804"/>
                  </a:cubicBezTo>
                  <a:cubicBezTo>
                    <a:pt x="8717" y="504289"/>
                    <a:pt x="0" y="483245"/>
                    <a:pt x="0" y="461303"/>
                  </a:cubicBezTo>
                  <a:lnTo>
                    <a:pt x="0" y="82734"/>
                  </a:lnTo>
                  <a:cubicBezTo>
                    <a:pt x="0" y="60791"/>
                    <a:pt x="8717" y="39748"/>
                    <a:pt x="24232" y="24232"/>
                  </a:cubicBezTo>
                  <a:cubicBezTo>
                    <a:pt x="39748" y="8717"/>
                    <a:pt x="60791" y="0"/>
                    <a:pt x="82734" y="0"/>
                  </a:cubicBezTo>
                  <a:close/>
                </a:path>
              </a:pathLst>
            </a:custGeom>
            <a:solidFill>
              <a:srgbClr val="479F8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616140" cy="515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AutoShape 17" id="17"/>
          <p:cNvSpPr/>
          <p:nvPr/>
        </p:nvSpPr>
        <p:spPr>
          <a:xfrm>
            <a:off x="4272142" y="4673503"/>
            <a:ext cx="1688300" cy="767535"/>
          </a:xfrm>
          <a:prstGeom prst="line">
            <a:avLst/>
          </a:prstGeom>
          <a:ln cap="flat" w="190500">
            <a:solidFill>
              <a:srgbClr val="434C8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>
            <a:off x="12327557" y="4673503"/>
            <a:ext cx="1688300" cy="767535"/>
          </a:xfrm>
          <a:prstGeom prst="line">
            <a:avLst/>
          </a:prstGeom>
          <a:ln cap="flat" w="190500">
            <a:solidFill>
              <a:srgbClr val="434C8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flipV="true">
            <a:off x="8299850" y="4673503"/>
            <a:ext cx="1688300" cy="767535"/>
          </a:xfrm>
          <a:prstGeom prst="line">
            <a:avLst/>
          </a:prstGeom>
          <a:ln cap="flat" w="190500">
            <a:solidFill>
              <a:srgbClr val="434C8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flipV="true">
            <a:off x="2142406" y="6055349"/>
            <a:ext cx="0" cy="2375502"/>
          </a:xfrm>
          <a:prstGeom prst="line">
            <a:avLst/>
          </a:prstGeom>
          <a:ln cap="flat" w="19050">
            <a:solidFill>
              <a:srgbClr val="434C8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flipV="true">
            <a:off x="10186248" y="6055349"/>
            <a:ext cx="0" cy="2375502"/>
          </a:xfrm>
          <a:prstGeom prst="line">
            <a:avLst/>
          </a:prstGeom>
          <a:ln cap="flat" w="19050">
            <a:solidFill>
              <a:srgbClr val="434C8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 flipV="true">
            <a:off x="6165720" y="6882798"/>
            <a:ext cx="0" cy="2375502"/>
          </a:xfrm>
          <a:prstGeom prst="line">
            <a:avLst/>
          </a:prstGeom>
          <a:ln cap="flat" w="19050">
            <a:solidFill>
              <a:srgbClr val="479F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 flipV="true">
            <a:off x="14209561" y="6882798"/>
            <a:ext cx="0" cy="2375502"/>
          </a:xfrm>
          <a:prstGeom prst="line">
            <a:avLst/>
          </a:prstGeom>
          <a:ln cap="flat" w="19050">
            <a:solidFill>
              <a:srgbClr val="479F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4" id="24"/>
          <p:cNvSpPr txBox="true"/>
          <p:nvPr/>
        </p:nvSpPr>
        <p:spPr>
          <a:xfrm rot="0">
            <a:off x="2161571" y="4774408"/>
            <a:ext cx="1881971" cy="558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Obuna modeli</a:t>
            </a:r>
          </a:p>
          <a:p>
            <a:pPr algn="l">
              <a:lnSpc>
                <a:spcPts val="2100"/>
              </a:lnSpc>
            </a:pPr>
          </a:p>
        </p:txBody>
      </p:sp>
      <p:sp>
        <p:nvSpPr>
          <p:cNvPr name="AutoShape 25" id="25"/>
          <p:cNvSpPr/>
          <p:nvPr/>
        </p:nvSpPr>
        <p:spPr>
          <a:xfrm flipV="true">
            <a:off x="3759615" y="5214404"/>
            <a:ext cx="636968" cy="607049"/>
          </a:xfrm>
          <a:prstGeom prst="line">
            <a:avLst/>
          </a:prstGeom>
          <a:ln cap="rnd" w="47625">
            <a:solidFill>
              <a:srgbClr val="479F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6" id="26"/>
          <p:cNvSpPr/>
          <p:nvPr/>
        </p:nvSpPr>
        <p:spPr>
          <a:xfrm flipH="true" flipV="true">
            <a:off x="7811583" y="4284964"/>
            <a:ext cx="623533" cy="633136"/>
          </a:xfrm>
          <a:prstGeom prst="line">
            <a:avLst/>
          </a:prstGeom>
          <a:ln cap="rnd" w="47625">
            <a:solidFill>
              <a:srgbClr val="434C8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7" id="27"/>
          <p:cNvSpPr txBox="true"/>
          <p:nvPr/>
        </p:nvSpPr>
        <p:spPr>
          <a:xfrm rot="-5400000">
            <a:off x="101278" y="7065476"/>
            <a:ext cx="1187364" cy="751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05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932735" y="1474231"/>
            <a:ext cx="6982544" cy="751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Daromad modeli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932735" y="2586530"/>
            <a:ext cx="11757696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Loyihamiz quyidagi yo‘llar bilan daromad olishi rejalashtirilgan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329596" y="6535377"/>
            <a:ext cx="3218177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 Platforma faqat ta’lim muassasalari uchun o‘rnatilib, yillik yoki oylik obuna shaklida ishlaydi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10372044" y="6535377"/>
            <a:ext cx="3218177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Kengaytirilgan AI tavsiyalar va maxsus tahlillar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6350123" y="7362825"/>
            <a:ext cx="3166480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Universitetlar va maktablar uchun maxsus echimlar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14393965" y="7362825"/>
            <a:ext cx="2865335" cy="189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Tizimni brendlashtirish va maxsus ta’lim muassasalari uchun moslashtirilgan yechimlar yaratish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34" id="34"/>
          <p:cNvSpPr txBox="true"/>
          <p:nvPr/>
        </p:nvSpPr>
        <p:spPr>
          <a:xfrm rot="0">
            <a:off x="6304498" y="5529342"/>
            <a:ext cx="1651296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B2B xizmatlar</a:t>
            </a:r>
          </a:p>
          <a:p>
            <a:pPr algn="l">
              <a:lnSpc>
                <a:spcPts val="2100"/>
              </a:lnSpc>
            </a:pPr>
          </a:p>
        </p:txBody>
      </p:sp>
      <p:sp>
        <p:nvSpPr>
          <p:cNvPr name="TextBox 35" id="35"/>
          <p:cNvSpPr txBox="true"/>
          <p:nvPr/>
        </p:nvSpPr>
        <p:spPr>
          <a:xfrm rot="0">
            <a:off x="10331050" y="4774408"/>
            <a:ext cx="1651296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Premium xizmatlar</a:t>
            </a:r>
          </a:p>
          <a:p>
            <a:pPr algn="l">
              <a:lnSpc>
                <a:spcPts val="2100"/>
              </a:lnSpc>
            </a:pPr>
          </a:p>
        </p:txBody>
      </p:sp>
      <p:sp>
        <p:nvSpPr>
          <p:cNvPr name="TextBox 36" id="36"/>
          <p:cNvSpPr txBox="true"/>
          <p:nvPr/>
        </p:nvSpPr>
        <p:spPr>
          <a:xfrm rot="0">
            <a:off x="2161456" y="3924086"/>
            <a:ext cx="516613" cy="33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40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01.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6304498" y="4702078"/>
            <a:ext cx="516613" cy="33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40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02.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331050" y="3924086"/>
            <a:ext cx="516613" cy="33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40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03.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4358758" y="4702078"/>
            <a:ext cx="516613" cy="33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40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04.</a:t>
            </a:r>
          </a:p>
        </p:txBody>
      </p:sp>
      <p:sp>
        <p:nvSpPr>
          <p:cNvPr name="AutoShape 40" id="40"/>
          <p:cNvSpPr/>
          <p:nvPr/>
        </p:nvSpPr>
        <p:spPr>
          <a:xfrm flipV="true">
            <a:off x="11819058" y="5213020"/>
            <a:ext cx="636968" cy="607049"/>
          </a:xfrm>
          <a:prstGeom prst="line">
            <a:avLst/>
          </a:prstGeom>
          <a:ln cap="rnd" w="47625">
            <a:solidFill>
              <a:srgbClr val="479F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1" id="41"/>
          <p:cNvSpPr/>
          <p:nvPr/>
        </p:nvSpPr>
        <p:spPr>
          <a:xfrm flipH="true" flipV="true">
            <a:off x="15871755" y="4281542"/>
            <a:ext cx="623533" cy="633136"/>
          </a:xfrm>
          <a:prstGeom prst="line">
            <a:avLst/>
          </a:prstGeom>
          <a:ln cap="rnd" w="47625">
            <a:solidFill>
              <a:srgbClr val="434C8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2" id="42"/>
          <p:cNvGrpSpPr/>
          <p:nvPr/>
        </p:nvGrpSpPr>
        <p:grpSpPr>
          <a:xfrm rot="0">
            <a:off x="15236977" y="1765381"/>
            <a:ext cx="277095" cy="277095"/>
            <a:chOff x="0" y="0"/>
            <a:chExt cx="812800" cy="8128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5657574" y="1765381"/>
            <a:ext cx="277095" cy="277095"/>
            <a:chOff x="0" y="0"/>
            <a:chExt cx="812800" cy="8128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47" id="4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16078170" y="1765381"/>
            <a:ext cx="277095" cy="277095"/>
            <a:chOff x="0" y="0"/>
            <a:chExt cx="812800" cy="81280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50" id="5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15236977" y="1378981"/>
            <a:ext cx="277095" cy="277095"/>
            <a:chOff x="0" y="0"/>
            <a:chExt cx="812800" cy="81280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53" id="5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15657574" y="1378981"/>
            <a:ext cx="277095" cy="277095"/>
            <a:chOff x="0" y="0"/>
            <a:chExt cx="812800" cy="812800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56" id="5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7" id="57"/>
          <p:cNvGrpSpPr/>
          <p:nvPr/>
        </p:nvGrpSpPr>
        <p:grpSpPr>
          <a:xfrm rot="0">
            <a:off x="16078170" y="1378981"/>
            <a:ext cx="277095" cy="277095"/>
            <a:chOff x="0" y="0"/>
            <a:chExt cx="812800" cy="812800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59" id="5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60" id="60"/>
          <p:cNvSpPr txBox="true"/>
          <p:nvPr/>
        </p:nvSpPr>
        <p:spPr>
          <a:xfrm rot="0">
            <a:off x="14272782" y="5690008"/>
            <a:ext cx="1928391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Brendlashtirish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0838" y="7103880"/>
            <a:ext cx="1421594" cy="2154420"/>
            <a:chOff x="0" y="0"/>
            <a:chExt cx="374412" cy="5674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4412" cy="567419"/>
            </a:xfrm>
            <a:custGeom>
              <a:avLst/>
              <a:gdLst/>
              <a:ahLst/>
              <a:cxnLst/>
              <a:rect r="r" b="b" t="t" l="l"/>
              <a:pathLst>
                <a:path h="567419" w="374412">
                  <a:moveTo>
                    <a:pt x="0" y="0"/>
                  </a:moveTo>
                  <a:lnTo>
                    <a:pt x="374412" y="0"/>
                  </a:lnTo>
                  <a:lnTo>
                    <a:pt x="374412" y="567419"/>
                  </a:lnTo>
                  <a:lnTo>
                    <a:pt x="0" y="567419"/>
                  </a:lnTo>
                  <a:close/>
                </a:path>
              </a:pathLst>
            </a:custGeom>
            <a:solidFill>
              <a:srgbClr val="479F8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374412" cy="538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885091" y="1208089"/>
            <a:ext cx="277095" cy="27709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305688" y="1208089"/>
            <a:ext cx="277095" cy="27709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726284" y="1208089"/>
            <a:ext cx="277095" cy="27709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305688" y="1625565"/>
            <a:ext cx="277095" cy="277095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34C8F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726284" y="1625565"/>
            <a:ext cx="277095" cy="277095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5706691" y="2780464"/>
            <a:ext cx="3265897" cy="3143455"/>
            <a:chOff x="30480" y="591820"/>
            <a:chExt cx="12736830" cy="1225931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30480" y="591820"/>
              <a:ext cx="12736830" cy="12259310"/>
            </a:xfrm>
            <a:custGeom>
              <a:avLst/>
              <a:gdLst/>
              <a:ahLst/>
              <a:cxnLst/>
              <a:rect r="r" b="b" t="t" l="l"/>
              <a:pathLst>
                <a:path h="12259310" w="12736830">
                  <a:moveTo>
                    <a:pt x="11925300" y="4271010"/>
                  </a:moveTo>
                  <a:cubicBezTo>
                    <a:pt x="10819131" y="2120900"/>
                    <a:pt x="8590281" y="544830"/>
                    <a:pt x="6215380" y="297180"/>
                  </a:cubicBezTo>
                  <a:cubicBezTo>
                    <a:pt x="4277360" y="0"/>
                    <a:pt x="3002280" y="913130"/>
                    <a:pt x="1960880" y="2170430"/>
                  </a:cubicBezTo>
                  <a:cubicBezTo>
                    <a:pt x="919480" y="3427730"/>
                    <a:pt x="365760" y="5030470"/>
                    <a:pt x="142240" y="6647180"/>
                  </a:cubicBezTo>
                  <a:cubicBezTo>
                    <a:pt x="24130" y="7500620"/>
                    <a:pt x="0" y="8406130"/>
                    <a:pt x="361950" y="9188450"/>
                  </a:cubicBezTo>
                  <a:cubicBezTo>
                    <a:pt x="820420" y="10180319"/>
                    <a:pt x="1822450" y="10811510"/>
                    <a:pt x="2842260" y="11203940"/>
                  </a:cubicBezTo>
                  <a:cubicBezTo>
                    <a:pt x="5585460" y="12259310"/>
                    <a:pt x="8953500" y="11850370"/>
                    <a:pt x="11088370" y="9828530"/>
                  </a:cubicBezTo>
                  <a:cubicBezTo>
                    <a:pt x="11756390" y="9196070"/>
                    <a:pt x="12303760" y="8403590"/>
                    <a:pt x="12499340" y="7504430"/>
                  </a:cubicBezTo>
                  <a:cubicBezTo>
                    <a:pt x="12736830" y="6413500"/>
                    <a:pt x="12435840" y="5264150"/>
                    <a:pt x="11925300" y="4271010"/>
                  </a:cubicBezTo>
                  <a:close/>
                </a:path>
              </a:pathLst>
            </a:custGeom>
            <a:blipFill>
              <a:blip r:embed="rId2"/>
              <a:stretch>
                <a:fillRect l="-122519" t="-130316" r="-19504" b="-235890"/>
              </a:stretch>
            </a:blipFill>
          </p:spPr>
        </p:sp>
      </p:grp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13598934" y="2607815"/>
            <a:ext cx="3265897" cy="3143455"/>
            <a:chOff x="30480" y="591820"/>
            <a:chExt cx="12736830" cy="1225931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30480" y="591820"/>
              <a:ext cx="12736830" cy="12259310"/>
            </a:xfrm>
            <a:custGeom>
              <a:avLst/>
              <a:gdLst/>
              <a:ahLst/>
              <a:cxnLst/>
              <a:rect r="r" b="b" t="t" l="l"/>
              <a:pathLst>
                <a:path h="12259310" w="12736830">
                  <a:moveTo>
                    <a:pt x="11925300" y="4271010"/>
                  </a:moveTo>
                  <a:cubicBezTo>
                    <a:pt x="10819131" y="2120900"/>
                    <a:pt x="8590281" y="544830"/>
                    <a:pt x="6215380" y="297180"/>
                  </a:cubicBezTo>
                  <a:cubicBezTo>
                    <a:pt x="4277360" y="0"/>
                    <a:pt x="3002280" y="913130"/>
                    <a:pt x="1960880" y="2170430"/>
                  </a:cubicBezTo>
                  <a:cubicBezTo>
                    <a:pt x="919480" y="3427730"/>
                    <a:pt x="365760" y="5030470"/>
                    <a:pt x="142240" y="6647180"/>
                  </a:cubicBezTo>
                  <a:cubicBezTo>
                    <a:pt x="24130" y="7500620"/>
                    <a:pt x="0" y="8406130"/>
                    <a:pt x="361950" y="9188450"/>
                  </a:cubicBezTo>
                  <a:cubicBezTo>
                    <a:pt x="820420" y="10180319"/>
                    <a:pt x="1822450" y="10811510"/>
                    <a:pt x="2842260" y="11203940"/>
                  </a:cubicBezTo>
                  <a:cubicBezTo>
                    <a:pt x="5585460" y="12259310"/>
                    <a:pt x="8953500" y="11850370"/>
                    <a:pt x="11088370" y="9828530"/>
                  </a:cubicBezTo>
                  <a:cubicBezTo>
                    <a:pt x="11756390" y="9196070"/>
                    <a:pt x="12303760" y="8403590"/>
                    <a:pt x="12499340" y="7504430"/>
                  </a:cubicBezTo>
                  <a:cubicBezTo>
                    <a:pt x="12736830" y="6413500"/>
                    <a:pt x="12435840" y="5264150"/>
                    <a:pt x="11925300" y="4271010"/>
                  </a:cubicBezTo>
                  <a:close/>
                </a:path>
              </a:pathLst>
            </a:custGeom>
            <a:blipFill>
              <a:blip r:embed="rId3"/>
              <a:stretch>
                <a:fillRect l="-243" t="-5134" r="243" b="-38049"/>
              </a:stretch>
            </a:blipFill>
          </p:spPr>
        </p:sp>
      </p:grpSp>
      <p:grpSp>
        <p:nvGrpSpPr>
          <p:cNvPr name="Group 24" id="24"/>
          <p:cNvGrpSpPr>
            <a:grpSpLocks noChangeAspect="true"/>
          </p:cNvGrpSpPr>
          <p:nvPr/>
        </p:nvGrpSpPr>
        <p:grpSpPr>
          <a:xfrm rot="0">
            <a:off x="1878872" y="2607815"/>
            <a:ext cx="3265897" cy="3143455"/>
            <a:chOff x="30480" y="591820"/>
            <a:chExt cx="12736830" cy="1225931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30480" y="591820"/>
              <a:ext cx="12736830" cy="12259310"/>
            </a:xfrm>
            <a:custGeom>
              <a:avLst/>
              <a:gdLst/>
              <a:ahLst/>
              <a:cxnLst/>
              <a:rect r="r" b="b" t="t" l="l"/>
              <a:pathLst>
                <a:path h="12259310" w="12736830">
                  <a:moveTo>
                    <a:pt x="11925300" y="4271010"/>
                  </a:moveTo>
                  <a:cubicBezTo>
                    <a:pt x="10819131" y="2120900"/>
                    <a:pt x="8590281" y="544830"/>
                    <a:pt x="6215380" y="297180"/>
                  </a:cubicBezTo>
                  <a:cubicBezTo>
                    <a:pt x="4277360" y="0"/>
                    <a:pt x="3002280" y="913130"/>
                    <a:pt x="1960880" y="2170430"/>
                  </a:cubicBezTo>
                  <a:cubicBezTo>
                    <a:pt x="919480" y="3427730"/>
                    <a:pt x="365760" y="5030470"/>
                    <a:pt x="142240" y="6647180"/>
                  </a:cubicBezTo>
                  <a:cubicBezTo>
                    <a:pt x="24130" y="7500620"/>
                    <a:pt x="0" y="8406130"/>
                    <a:pt x="361950" y="9188450"/>
                  </a:cubicBezTo>
                  <a:cubicBezTo>
                    <a:pt x="820420" y="10180319"/>
                    <a:pt x="1822450" y="10811510"/>
                    <a:pt x="2842260" y="11203940"/>
                  </a:cubicBezTo>
                  <a:cubicBezTo>
                    <a:pt x="5585460" y="12259310"/>
                    <a:pt x="8953500" y="11850370"/>
                    <a:pt x="11088370" y="9828530"/>
                  </a:cubicBezTo>
                  <a:cubicBezTo>
                    <a:pt x="11756390" y="9196070"/>
                    <a:pt x="12303760" y="8403590"/>
                    <a:pt x="12499340" y="7504430"/>
                  </a:cubicBezTo>
                  <a:cubicBezTo>
                    <a:pt x="12736830" y="6413500"/>
                    <a:pt x="12435840" y="5264150"/>
                    <a:pt x="11925300" y="4271010"/>
                  </a:cubicBezTo>
                  <a:close/>
                </a:path>
              </a:pathLst>
            </a:custGeom>
            <a:blipFill>
              <a:blip r:embed="rId4"/>
              <a:stretch>
                <a:fillRect l="-5709" t="-6566" r="243" b="-7963"/>
              </a:stretch>
            </a:blipFill>
          </p:spPr>
        </p:sp>
      </p:grpSp>
      <p:grpSp>
        <p:nvGrpSpPr>
          <p:cNvPr name="Group 26" id="26"/>
          <p:cNvGrpSpPr>
            <a:grpSpLocks noChangeAspect="true"/>
          </p:cNvGrpSpPr>
          <p:nvPr/>
        </p:nvGrpSpPr>
        <p:grpSpPr>
          <a:xfrm rot="0">
            <a:off x="9534563" y="2607815"/>
            <a:ext cx="3265897" cy="3143455"/>
            <a:chOff x="30480" y="591820"/>
            <a:chExt cx="12736830" cy="1225931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30480" y="591820"/>
              <a:ext cx="12736830" cy="12259310"/>
            </a:xfrm>
            <a:custGeom>
              <a:avLst/>
              <a:gdLst/>
              <a:ahLst/>
              <a:cxnLst/>
              <a:rect r="r" b="b" t="t" l="l"/>
              <a:pathLst>
                <a:path h="12259310" w="12736830">
                  <a:moveTo>
                    <a:pt x="11925300" y="4271010"/>
                  </a:moveTo>
                  <a:cubicBezTo>
                    <a:pt x="10819131" y="2120900"/>
                    <a:pt x="8590281" y="544830"/>
                    <a:pt x="6215380" y="297180"/>
                  </a:cubicBezTo>
                  <a:cubicBezTo>
                    <a:pt x="4277360" y="0"/>
                    <a:pt x="3002280" y="913130"/>
                    <a:pt x="1960880" y="2170430"/>
                  </a:cubicBezTo>
                  <a:cubicBezTo>
                    <a:pt x="919480" y="3427730"/>
                    <a:pt x="365760" y="5030470"/>
                    <a:pt x="142240" y="6647180"/>
                  </a:cubicBezTo>
                  <a:cubicBezTo>
                    <a:pt x="24130" y="7500620"/>
                    <a:pt x="0" y="8406130"/>
                    <a:pt x="361950" y="9188450"/>
                  </a:cubicBezTo>
                  <a:cubicBezTo>
                    <a:pt x="820420" y="10180319"/>
                    <a:pt x="1822450" y="10811510"/>
                    <a:pt x="2842260" y="11203940"/>
                  </a:cubicBezTo>
                  <a:cubicBezTo>
                    <a:pt x="5585460" y="12259310"/>
                    <a:pt x="8953500" y="11850370"/>
                    <a:pt x="11088370" y="9828530"/>
                  </a:cubicBezTo>
                  <a:cubicBezTo>
                    <a:pt x="11756390" y="9196070"/>
                    <a:pt x="12303760" y="8403590"/>
                    <a:pt x="12499340" y="7504430"/>
                  </a:cubicBezTo>
                  <a:cubicBezTo>
                    <a:pt x="12736830" y="6413500"/>
                    <a:pt x="12435840" y="5264150"/>
                    <a:pt x="11925300" y="4271010"/>
                  </a:cubicBezTo>
                  <a:close/>
                </a:path>
              </a:pathLst>
            </a:custGeom>
            <a:blipFill>
              <a:blip r:embed="rId5"/>
              <a:stretch>
                <a:fillRect l="-243" t="-28385" r="243" b="-18116"/>
              </a:stretch>
            </a:blipFill>
          </p:spPr>
        </p:sp>
      </p:grpSp>
      <p:sp>
        <p:nvSpPr>
          <p:cNvPr name="Freeform 28" id="28"/>
          <p:cNvSpPr/>
          <p:nvPr/>
        </p:nvSpPr>
        <p:spPr>
          <a:xfrm flipH="false" flipV="false" rot="0">
            <a:off x="1698600" y="4837580"/>
            <a:ext cx="1086338" cy="1086338"/>
          </a:xfrm>
          <a:custGeom>
            <a:avLst/>
            <a:gdLst/>
            <a:ahLst/>
            <a:cxnLst/>
            <a:rect r="r" b="b" t="t" l="l"/>
            <a:pathLst>
              <a:path h="1086338" w="1086338">
                <a:moveTo>
                  <a:pt x="0" y="0"/>
                </a:moveTo>
                <a:lnTo>
                  <a:pt x="1086338" y="0"/>
                </a:lnTo>
                <a:lnTo>
                  <a:pt x="1086338" y="1086339"/>
                </a:lnTo>
                <a:lnTo>
                  <a:pt x="0" y="108633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3903833" y="2607815"/>
            <a:ext cx="1086338" cy="1086338"/>
          </a:xfrm>
          <a:custGeom>
            <a:avLst/>
            <a:gdLst/>
            <a:ahLst/>
            <a:cxnLst/>
            <a:rect r="r" b="b" t="t" l="l"/>
            <a:pathLst>
              <a:path h="1086338" w="1086338">
                <a:moveTo>
                  <a:pt x="0" y="0"/>
                </a:moveTo>
                <a:lnTo>
                  <a:pt x="1086338" y="0"/>
                </a:lnTo>
                <a:lnTo>
                  <a:pt x="1086338" y="1086338"/>
                </a:lnTo>
                <a:lnTo>
                  <a:pt x="0" y="108633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5509364" y="4947104"/>
            <a:ext cx="1086338" cy="1086338"/>
          </a:xfrm>
          <a:custGeom>
            <a:avLst/>
            <a:gdLst/>
            <a:ahLst/>
            <a:cxnLst/>
            <a:rect r="r" b="b" t="t" l="l"/>
            <a:pathLst>
              <a:path h="1086338" w="1086338">
                <a:moveTo>
                  <a:pt x="0" y="0"/>
                </a:moveTo>
                <a:lnTo>
                  <a:pt x="1086338" y="0"/>
                </a:lnTo>
                <a:lnTo>
                  <a:pt x="1086338" y="1086339"/>
                </a:lnTo>
                <a:lnTo>
                  <a:pt x="0" y="108633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7648071" y="2607815"/>
            <a:ext cx="1086338" cy="1086338"/>
          </a:xfrm>
          <a:custGeom>
            <a:avLst/>
            <a:gdLst/>
            <a:ahLst/>
            <a:cxnLst/>
            <a:rect r="r" b="b" t="t" l="l"/>
            <a:pathLst>
              <a:path h="1086338" w="1086338">
                <a:moveTo>
                  <a:pt x="0" y="0"/>
                </a:moveTo>
                <a:lnTo>
                  <a:pt x="1086338" y="0"/>
                </a:lnTo>
                <a:lnTo>
                  <a:pt x="1086338" y="1086338"/>
                </a:lnTo>
                <a:lnTo>
                  <a:pt x="0" y="108633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9554149" y="4837580"/>
            <a:ext cx="1086338" cy="1086338"/>
          </a:xfrm>
          <a:custGeom>
            <a:avLst/>
            <a:gdLst/>
            <a:ahLst/>
            <a:cxnLst/>
            <a:rect r="r" b="b" t="t" l="l"/>
            <a:pathLst>
              <a:path h="1086338" w="1086338">
                <a:moveTo>
                  <a:pt x="0" y="0"/>
                </a:moveTo>
                <a:lnTo>
                  <a:pt x="1086338" y="0"/>
                </a:lnTo>
                <a:lnTo>
                  <a:pt x="1086338" y="1086339"/>
                </a:lnTo>
                <a:lnTo>
                  <a:pt x="0" y="108633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1551719" y="2515342"/>
            <a:ext cx="1086338" cy="1086338"/>
          </a:xfrm>
          <a:custGeom>
            <a:avLst/>
            <a:gdLst/>
            <a:ahLst/>
            <a:cxnLst/>
            <a:rect r="r" b="b" t="t" l="l"/>
            <a:pathLst>
              <a:path h="1086338" w="1086338">
                <a:moveTo>
                  <a:pt x="0" y="0"/>
                </a:moveTo>
                <a:lnTo>
                  <a:pt x="1086338" y="0"/>
                </a:lnTo>
                <a:lnTo>
                  <a:pt x="1086338" y="1086338"/>
                </a:lnTo>
                <a:lnTo>
                  <a:pt x="0" y="108633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13457632" y="4664931"/>
            <a:ext cx="1086338" cy="1086338"/>
          </a:xfrm>
          <a:custGeom>
            <a:avLst/>
            <a:gdLst/>
            <a:ahLst/>
            <a:cxnLst/>
            <a:rect r="r" b="b" t="t" l="l"/>
            <a:pathLst>
              <a:path h="1086338" w="1086338">
                <a:moveTo>
                  <a:pt x="0" y="0"/>
                </a:moveTo>
                <a:lnTo>
                  <a:pt x="1086338" y="0"/>
                </a:lnTo>
                <a:lnTo>
                  <a:pt x="1086338" y="1086338"/>
                </a:lnTo>
                <a:lnTo>
                  <a:pt x="0" y="108633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15634991" y="2607815"/>
            <a:ext cx="1086338" cy="1086338"/>
          </a:xfrm>
          <a:custGeom>
            <a:avLst/>
            <a:gdLst/>
            <a:ahLst/>
            <a:cxnLst/>
            <a:rect r="r" b="b" t="t" l="l"/>
            <a:pathLst>
              <a:path h="1086338" w="1086338">
                <a:moveTo>
                  <a:pt x="0" y="0"/>
                </a:moveTo>
                <a:lnTo>
                  <a:pt x="1086339" y="0"/>
                </a:lnTo>
                <a:lnTo>
                  <a:pt x="1086339" y="1086338"/>
                </a:lnTo>
                <a:lnTo>
                  <a:pt x="0" y="108633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6" id="36"/>
          <p:cNvSpPr txBox="true"/>
          <p:nvPr/>
        </p:nvSpPr>
        <p:spPr>
          <a:xfrm rot="-5400000">
            <a:off x="101278" y="8096308"/>
            <a:ext cx="1187364" cy="751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06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250710" y="7519728"/>
            <a:ext cx="2218999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Jizzax Sambhram Universiteti</a:t>
            </a:r>
          </a:p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 4 - bosqich </a:t>
            </a:r>
          </a:p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talabasi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365724" y="6149637"/>
            <a:ext cx="1943556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Suvanov Salohiddin</a:t>
            </a:r>
          </a:p>
          <a:p>
            <a:pPr algn="ctr">
              <a:lnSpc>
                <a:spcPts val="2100"/>
              </a:lnSpc>
            </a:pPr>
          </a:p>
        </p:txBody>
      </p:sp>
      <p:sp>
        <p:nvSpPr>
          <p:cNvPr name="TextBox 39" id="39"/>
          <p:cNvSpPr txBox="true"/>
          <p:nvPr/>
        </p:nvSpPr>
        <p:spPr>
          <a:xfrm rot="0">
            <a:off x="6367861" y="6149637"/>
            <a:ext cx="1943556" cy="558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Jo'mard Azzamov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235040" y="6149637"/>
            <a:ext cx="1943556" cy="558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Boboqulov</a:t>
            </a:r>
          </a:p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Bahodir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4260105" y="6062018"/>
            <a:ext cx="1943556" cy="558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Inomiddin Khazratkulov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575649" y="6839970"/>
            <a:ext cx="3569120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Loyihaning asoschisi va bosh tadqiqotchi</a:t>
            </a:r>
          </a:p>
          <a:p>
            <a:pPr algn="ctr">
              <a:lnSpc>
                <a:spcPts val="2100"/>
              </a:lnSpc>
            </a:pPr>
          </a:p>
        </p:txBody>
      </p:sp>
      <p:sp>
        <p:nvSpPr>
          <p:cNvPr name="TextBox 43" id="43"/>
          <p:cNvSpPr txBox="true"/>
          <p:nvPr/>
        </p:nvSpPr>
        <p:spPr>
          <a:xfrm rot="0">
            <a:off x="5509364" y="6839970"/>
            <a:ext cx="3569120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Sun’iy intellekt mutaxassisi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6325870" y="7519728"/>
            <a:ext cx="2218999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Jizzax Sambhram Universiteti</a:t>
            </a:r>
          </a:p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 4 - bosqich </a:t>
            </a:r>
          </a:p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talabasi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9554149" y="6841152"/>
            <a:ext cx="3569120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Frontend dizayner, qulay UI/UX interfeys yaratadi</a:t>
            </a:r>
          </a:p>
          <a:p>
            <a:pPr algn="ctr">
              <a:lnSpc>
                <a:spcPts val="2100"/>
              </a:lnSpc>
            </a:pPr>
          </a:p>
        </p:txBody>
      </p:sp>
      <p:sp>
        <p:nvSpPr>
          <p:cNvPr name="TextBox 46" id="46"/>
          <p:cNvSpPr txBox="true"/>
          <p:nvPr/>
        </p:nvSpPr>
        <p:spPr>
          <a:xfrm rot="0">
            <a:off x="10370655" y="7520910"/>
            <a:ext cx="2218999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Jizzax Sambhram Universiteti</a:t>
            </a:r>
          </a:p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 4 - bosqich </a:t>
            </a:r>
          </a:p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talabasi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3434258" y="6839970"/>
            <a:ext cx="3569120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Biznes rivojlantirish bo‘yicha ekspert</a:t>
            </a:r>
          </a:p>
          <a:p>
            <a:pPr algn="ctr">
              <a:lnSpc>
                <a:spcPts val="2100"/>
              </a:lnSpc>
            </a:pPr>
          </a:p>
        </p:txBody>
      </p:sp>
      <p:sp>
        <p:nvSpPr>
          <p:cNvPr name="TextBox 48" id="48"/>
          <p:cNvSpPr txBox="true"/>
          <p:nvPr/>
        </p:nvSpPr>
        <p:spPr>
          <a:xfrm rot="0">
            <a:off x="14250765" y="7519728"/>
            <a:ext cx="2218999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Jizzax Sambhram Universiteti</a:t>
            </a:r>
          </a:p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 4 - bosqich </a:t>
            </a:r>
          </a:p>
          <a:p>
            <a:pPr algn="ctr">
              <a:lnSpc>
                <a:spcPts val="2520"/>
              </a:lnSpc>
            </a:pPr>
            <a:r>
              <a:rPr lang="en-US" sz="2100">
                <a:solidFill>
                  <a:srgbClr val="1B1B1B"/>
                </a:solidFill>
                <a:latin typeface="Roboto"/>
                <a:ea typeface="Roboto"/>
                <a:cs typeface="Roboto"/>
                <a:sym typeface="Roboto"/>
              </a:rPr>
              <a:t>talabasi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4799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8423566"/>
            <a:ext cx="624508" cy="624508"/>
          </a:xfrm>
          <a:custGeom>
            <a:avLst/>
            <a:gdLst/>
            <a:ahLst/>
            <a:cxnLst/>
            <a:rect r="r" b="b" t="t" l="l"/>
            <a:pathLst>
              <a:path h="624508" w="624508">
                <a:moveTo>
                  <a:pt x="0" y="0"/>
                </a:moveTo>
                <a:lnTo>
                  <a:pt x="624508" y="0"/>
                </a:lnTo>
                <a:lnTo>
                  <a:pt x="624508" y="624508"/>
                </a:lnTo>
                <a:lnTo>
                  <a:pt x="0" y="624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843395" y="8423566"/>
            <a:ext cx="624508" cy="624508"/>
          </a:xfrm>
          <a:custGeom>
            <a:avLst/>
            <a:gdLst/>
            <a:ahLst/>
            <a:cxnLst/>
            <a:rect r="r" b="b" t="t" l="l"/>
            <a:pathLst>
              <a:path h="624508" w="624508">
                <a:moveTo>
                  <a:pt x="0" y="0"/>
                </a:moveTo>
                <a:lnTo>
                  <a:pt x="624509" y="0"/>
                </a:lnTo>
                <a:lnTo>
                  <a:pt x="624509" y="624508"/>
                </a:lnTo>
                <a:lnTo>
                  <a:pt x="0" y="6245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1932735" y="3874812"/>
            <a:ext cx="5832761" cy="96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Xulosa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32735" y="8604404"/>
            <a:ext cx="4517165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spc="21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tesseract.salikh@gmail.com</a:t>
            </a:r>
          </a:p>
        </p:txBody>
      </p:sp>
      <p:sp>
        <p:nvSpPr>
          <p:cNvPr name="AutoShape 6" id="6"/>
          <p:cNvSpPr/>
          <p:nvPr/>
        </p:nvSpPr>
        <p:spPr>
          <a:xfrm>
            <a:off x="7440774" y="8735820"/>
            <a:ext cx="34198" cy="0"/>
          </a:xfrm>
          <a:prstGeom prst="line">
            <a:avLst/>
          </a:prstGeom>
          <a:ln cap="rnd" w="9525">
            <a:solidFill>
              <a:srgbClr val="479F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7059014" y="8423566"/>
            <a:ext cx="624508" cy="624508"/>
          </a:xfrm>
          <a:custGeom>
            <a:avLst/>
            <a:gdLst/>
            <a:ahLst/>
            <a:cxnLst/>
            <a:rect r="r" b="b" t="t" l="l"/>
            <a:pathLst>
              <a:path h="624508" w="624508">
                <a:moveTo>
                  <a:pt x="0" y="0"/>
                </a:moveTo>
                <a:lnTo>
                  <a:pt x="624508" y="0"/>
                </a:lnTo>
                <a:lnTo>
                  <a:pt x="624508" y="624508"/>
                </a:lnTo>
                <a:lnTo>
                  <a:pt x="0" y="62450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7959747" y="8604404"/>
            <a:ext cx="2811797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spc="21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+998915649928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744129" y="8452141"/>
            <a:ext cx="4515171" cy="558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2100" spc="21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Universitet: Sambhram University Jizzakh</a:t>
            </a:r>
          </a:p>
        </p:txBody>
      </p:sp>
      <p:sp>
        <p:nvSpPr>
          <p:cNvPr name="AutoShape 10" id="10"/>
          <p:cNvSpPr/>
          <p:nvPr/>
        </p:nvSpPr>
        <p:spPr>
          <a:xfrm>
            <a:off x="8383064" y="5878885"/>
            <a:ext cx="0" cy="402138"/>
          </a:xfrm>
          <a:prstGeom prst="line">
            <a:avLst/>
          </a:prstGeom>
          <a:ln cap="rnd" w="95250">
            <a:solidFill>
              <a:srgbClr val="479F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flipH="true">
            <a:off x="8383064" y="6458542"/>
            <a:ext cx="0" cy="991967"/>
          </a:xfrm>
          <a:prstGeom prst="line">
            <a:avLst/>
          </a:prstGeom>
          <a:ln cap="rnd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15454424" y="1491751"/>
            <a:ext cx="277095" cy="277095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5875020" y="1491751"/>
            <a:ext cx="277095" cy="277095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6295617" y="1491751"/>
            <a:ext cx="277095" cy="277095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6649316" y="6858240"/>
            <a:ext cx="277095" cy="277095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7069912" y="6858240"/>
            <a:ext cx="277095" cy="277095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6649316" y="6458542"/>
            <a:ext cx="277095" cy="277095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479F80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7069912" y="6458542"/>
            <a:ext cx="277095" cy="277095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932735" y="5869360"/>
            <a:ext cx="6027012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Bizning AI asosidagi ta’lim boshqaruv tizimimiz ta’lim sifatini yaxshilash, shaxsiylashtirilgan o‘rganish imkoniyatini yaratish va o‘quv jarayonini samarali boshqarish uchun ishlab chiqilgan.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Freeform 34" id="34" descr="Upscale Image"/>
          <p:cNvSpPr/>
          <p:nvPr/>
        </p:nvSpPr>
        <p:spPr>
          <a:xfrm flipH="false" flipV="false" rot="0">
            <a:off x="1011939" y="835854"/>
            <a:ext cx="1841591" cy="1588888"/>
          </a:xfrm>
          <a:custGeom>
            <a:avLst/>
            <a:gdLst/>
            <a:ahLst/>
            <a:cxnLst/>
            <a:rect r="r" b="b" t="t" l="l"/>
            <a:pathLst>
              <a:path h="1588888" w="1841591">
                <a:moveTo>
                  <a:pt x="0" y="0"/>
                </a:moveTo>
                <a:lnTo>
                  <a:pt x="1841592" y="0"/>
                </a:lnTo>
                <a:lnTo>
                  <a:pt x="1841592" y="1588888"/>
                </a:lnTo>
                <a:lnTo>
                  <a:pt x="0" y="15888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5454" t="-26774" r="-11664" b="-20560"/>
            </a:stretch>
          </a:blipFill>
        </p:spPr>
      </p:sp>
      <p:sp>
        <p:nvSpPr>
          <p:cNvPr name="TextBox 35" id="35"/>
          <p:cNvSpPr txBox="true"/>
          <p:nvPr/>
        </p:nvSpPr>
        <p:spPr>
          <a:xfrm rot="0">
            <a:off x="8806381" y="5869360"/>
            <a:ext cx="8120029" cy="189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✅ Ta’lim jarayonini avtomatlashtirish</a:t>
            </a:r>
          </a:p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✅ Har bir talabaga individual yondashuv</a:t>
            </a:r>
          </a:p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✅ Ota-onalar, o‘qituvchilar va talabalar uchun shaffof monitoring</a:t>
            </a:r>
          </a:p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✅ Akademik natijalarni yaxshilash va raqamli ta’lim ekotizimini yaratish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Freeform 36" id="36"/>
          <p:cNvSpPr/>
          <p:nvPr/>
        </p:nvSpPr>
        <p:spPr>
          <a:xfrm flipH="false" flipV="false" rot="0">
            <a:off x="6273042" y="1028700"/>
            <a:ext cx="1492454" cy="1492454"/>
          </a:xfrm>
          <a:custGeom>
            <a:avLst/>
            <a:gdLst/>
            <a:ahLst/>
            <a:cxnLst/>
            <a:rect r="r" b="b" t="t" l="l"/>
            <a:pathLst>
              <a:path h="1492454" w="1492454">
                <a:moveTo>
                  <a:pt x="0" y="0"/>
                </a:moveTo>
                <a:lnTo>
                  <a:pt x="1492454" y="0"/>
                </a:lnTo>
                <a:lnTo>
                  <a:pt x="1492454" y="1492454"/>
                </a:lnTo>
                <a:lnTo>
                  <a:pt x="0" y="149245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29137" t="-129105" r="-397848" b="-125141"/>
            </a:stretch>
          </a:blipFill>
        </p:spPr>
      </p:sp>
      <p:sp>
        <p:nvSpPr>
          <p:cNvPr name="TextBox 37" id="37"/>
          <p:cNvSpPr txBox="true"/>
          <p:nvPr/>
        </p:nvSpPr>
        <p:spPr>
          <a:xfrm rot="0">
            <a:off x="7914769" y="1429889"/>
            <a:ext cx="6977680" cy="750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1"/>
              </a:lnSpc>
            </a:pPr>
            <a:r>
              <a:rPr lang="en-US" sz="2921" spc="292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TESSERAT - Intellekt bilan cheksiz imkoniyatlar!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746751" y="3977378"/>
            <a:ext cx="2302369" cy="697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4"/>
              </a:lnSpc>
            </a:pPr>
            <a:r>
              <a:rPr lang="en-US" sz="5204" b="true">
                <a:solidFill>
                  <a:srgbClr val="434C8F"/>
                </a:solidFill>
                <a:latin typeface="Lato Bold"/>
                <a:ea typeface="Lato Bold"/>
                <a:cs typeface="Lato Bold"/>
                <a:sym typeface="Lato Bold"/>
              </a:rPr>
              <a:t>EDU-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593184" y="3886242"/>
            <a:ext cx="6753823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Talabalarni nazorat qilish va qo‘llab-quvvatlashni kuchaytirish uchun sun’iy intellekt asosidagi ta’limni boshqarish tizimi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240543" y="3977378"/>
            <a:ext cx="3227360" cy="697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4"/>
              </a:lnSpc>
            </a:pPr>
            <a:r>
              <a:rPr lang="en-US" sz="5204" b="true">
                <a:solidFill>
                  <a:srgbClr val="479F80"/>
                </a:solidFill>
                <a:latin typeface="Lato Bold"/>
                <a:ea typeface="Lato Bold"/>
                <a:cs typeface="Lato Bold"/>
                <a:sym typeface="Lato Bold"/>
              </a:rPr>
              <a:t>-CO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DAGgTtgb3sM</dc:identifier>
  <dcterms:modified xsi:type="dcterms:W3CDTF">2011-08-01T06:04:30Z</dcterms:modified>
  <cp:revision>1</cp:revision>
  <dc:title>Blue &amp; Green Geometric Project Timeline Presentation</dc:title>
</cp:coreProperties>
</file>

<file path=docProps/thumbnail.jpeg>
</file>